
<file path=[Content_Types].xml><?xml version="1.0" encoding="utf-8"?>
<Types xmlns="http://schemas.openxmlformats.org/package/2006/content-types">
  <Default Extension="bin" ContentType="application/vnd.openxmlformats-officedocument.oleObject"/>
  <Default Extension="emf" ContentType="image/x-emf"/>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6"/>
  </p:notesMasterIdLst>
  <p:handoutMasterIdLst>
    <p:handoutMasterId r:id="rId47"/>
  </p:handoutMasterIdLst>
  <p:sldIdLst>
    <p:sldId id="256" r:id="rId2"/>
    <p:sldId id="378" r:id="rId3"/>
    <p:sldId id="675" r:id="rId4"/>
    <p:sldId id="749" r:id="rId5"/>
    <p:sldId id="677" r:id="rId6"/>
    <p:sldId id="678" r:id="rId7"/>
    <p:sldId id="270" r:id="rId8"/>
    <p:sldId id="676" r:id="rId9"/>
    <p:sldId id="330" r:id="rId10"/>
    <p:sldId id="258" r:id="rId11"/>
    <p:sldId id="686" r:id="rId12"/>
    <p:sldId id="654" r:id="rId13"/>
    <p:sldId id="690" r:id="rId14"/>
    <p:sldId id="687" r:id="rId15"/>
    <p:sldId id="679" r:id="rId16"/>
    <p:sldId id="655" r:id="rId17"/>
    <p:sldId id="691" r:id="rId18"/>
    <p:sldId id="846" r:id="rId19"/>
    <p:sldId id="845" r:id="rId20"/>
    <p:sldId id="273" r:id="rId21"/>
    <p:sldId id="848" r:id="rId22"/>
    <p:sldId id="333" r:id="rId23"/>
    <p:sldId id="692" r:id="rId24"/>
    <p:sldId id="775" r:id="rId25"/>
    <p:sldId id="844" r:id="rId26"/>
    <p:sldId id="823" r:id="rId27"/>
    <p:sldId id="682" r:id="rId28"/>
    <p:sldId id="641" r:id="rId29"/>
    <p:sldId id="827" r:id="rId30"/>
    <p:sldId id="274" r:id="rId31"/>
    <p:sldId id="266" r:id="rId32"/>
    <p:sldId id="833" r:id="rId33"/>
    <p:sldId id="852" r:id="rId34"/>
    <p:sldId id="838" r:id="rId35"/>
    <p:sldId id="792" r:id="rId36"/>
    <p:sldId id="854" r:id="rId37"/>
    <p:sldId id="275" r:id="rId38"/>
    <p:sldId id="277" r:id="rId39"/>
    <p:sldId id="278" r:id="rId40"/>
    <p:sldId id="850" r:id="rId41"/>
    <p:sldId id="851" r:id="rId42"/>
    <p:sldId id="843" r:id="rId43"/>
    <p:sldId id="831" r:id="rId44"/>
    <p:sldId id="817" r:id="rId45"/>
  </p:sldIdLst>
  <p:sldSz cx="12192000" cy="6858000"/>
  <p:notesSz cx="7023100" cy="93091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75" d="100"/>
          <a:sy n="75" d="100"/>
        </p:scale>
        <p:origin x="327" y="27"/>
      </p:cViewPr>
      <p:guideLst>
        <p:guide orient="horz" pos="2160"/>
        <p:guide pos="3840"/>
      </p:guideLst>
    </p:cSldViewPr>
  </p:slideViewPr>
  <p:notesTextViewPr>
    <p:cViewPr>
      <p:scale>
        <a:sx n="1" d="1"/>
        <a:sy n="1" d="1"/>
      </p:scale>
      <p:origin x="0" y="0"/>
    </p:cViewPr>
  </p:notesTextViewPr>
  <p:sorterViewPr>
    <p:cViewPr varScale="1">
      <p:scale>
        <a:sx n="100" d="100"/>
        <a:sy n="100" d="100"/>
      </p:scale>
      <p:origin x="0" y="-22220"/>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handoutMaster" Target="handoutMasters/handoutMaster1.xml"/><Relationship Id="rId50" Type="http://schemas.openxmlformats.org/officeDocument/2006/relationships/theme" Target="theme/theme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presProps" Target="presProps.xml"/><Relationship Id="rId8" Type="http://schemas.openxmlformats.org/officeDocument/2006/relationships/slide" Target="slides/slide7.xml"/><Relationship Id="rId51" Type="http://schemas.openxmlformats.org/officeDocument/2006/relationships/tableStyles" Target="tableStyle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notesMaster" Target="notesMasters/notesMaster1.xml"/><Relationship Id="rId20" Type="http://schemas.openxmlformats.org/officeDocument/2006/relationships/slide" Target="slides/slide19.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43238"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8275" y="0"/>
            <a:ext cx="3043238" cy="466725"/>
          </a:xfrm>
          <a:prstGeom prst="rect">
            <a:avLst/>
          </a:prstGeom>
        </p:spPr>
        <p:txBody>
          <a:bodyPr vert="horz" lIns="91440" tIns="45720" rIns="91440" bIns="45720" rtlCol="0"/>
          <a:lstStyle>
            <a:lvl1pPr algn="r">
              <a:defRPr sz="1200"/>
            </a:lvl1pPr>
          </a:lstStyle>
          <a:p>
            <a:fld id="{47B2FDA2-A361-4E48-B88D-7B3A9C9ADF7F}" type="datetimeFigureOut">
              <a:rPr lang="en-US" smtClean="0"/>
              <a:t>4/30/2023</a:t>
            </a:fld>
            <a:endParaRPr lang="en-US"/>
          </a:p>
        </p:txBody>
      </p:sp>
      <p:sp>
        <p:nvSpPr>
          <p:cNvPr id="4" name="Footer Placeholder 3"/>
          <p:cNvSpPr>
            <a:spLocks noGrp="1"/>
          </p:cNvSpPr>
          <p:nvPr>
            <p:ph type="ftr" sz="quarter" idx="2"/>
          </p:nvPr>
        </p:nvSpPr>
        <p:spPr>
          <a:xfrm>
            <a:off x="0" y="8842375"/>
            <a:ext cx="3043238" cy="466725"/>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8275" y="8842375"/>
            <a:ext cx="3043238" cy="466725"/>
          </a:xfrm>
          <a:prstGeom prst="rect">
            <a:avLst/>
          </a:prstGeom>
        </p:spPr>
        <p:txBody>
          <a:bodyPr vert="horz" lIns="91440" tIns="45720" rIns="91440" bIns="45720" rtlCol="0" anchor="b"/>
          <a:lstStyle>
            <a:lvl1pPr algn="r">
              <a:defRPr sz="1200"/>
            </a:lvl1pPr>
          </a:lstStyle>
          <a:p>
            <a:fld id="{5077E819-8CAD-497D-B3CF-7E2152DEB8A2}" type="slidenum">
              <a:rPr lang="en-US" smtClean="0"/>
              <a:t>‹#›</a:t>
            </a:fld>
            <a:endParaRPr lang="en-US"/>
          </a:p>
        </p:txBody>
      </p:sp>
    </p:spTree>
    <p:extLst>
      <p:ext uri="{BB962C8B-B14F-4D97-AF65-F5344CB8AC3E}">
        <p14:creationId xmlns:p14="http://schemas.microsoft.com/office/powerpoint/2010/main" val="1291917366"/>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43343" cy="467072"/>
          </a:xfrm>
          <a:prstGeom prst="rect">
            <a:avLst/>
          </a:prstGeom>
        </p:spPr>
        <p:txBody>
          <a:bodyPr vert="horz" lIns="93324" tIns="46662" rIns="93324" bIns="46662" rtlCol="0"/>
          <a:lstStyle>
            <a:lvl1pPr algn="l">
              <a:defRPr sz="1200"/>
            </a:lvl1pPr>
          </a:lstStyle>
          <a:p>
            <a:endParaRPr lang="en-US"/>
          </a:p>
        </p:txBody>
      </p:sp>
      <p:sp>
        <p:nvSpPr>
          <p:cNvPr id="3" name="Date Placeholder 2"/>
          <p:cNvSpPr>
            <a:spLocks noGrp="1"/>
          </p:cNvSpPr>
          <p:nvPr>
            <p:ph type="dt" idx="1"/>
          </p:nvPr>
        </p:nvSpPr>
        <p:spPr>
          <a:xfrm>
            <a:off x="3978132" y="0"/>
            <a:ext cx="3043343" cy="467072"/>
          </a:xfrm>
          <a:prstGeom prst="rect">
            <a:avLst/>
          </a:prstGeom>
        </p:spPr>
        <p:txBody>
          <a:bodyPr vert="horz" lIns="93324" tIns="46662" rIns="93324" bIns="46662" rtlCol="0"/>
          <a:lstStyle>
            <a:lvl1pPr algn="r">
              <a:defRPr sz="1200"/>
            </a:lvl1pPr>
          </a:lstStyle>
          <a:p>
            <a:fld id="{BB65470F-7B25-44A3-8505-F19C74D87A87}" type="datetimeFigureOut">
              <a:rPr lang="en-US" smtClean="0"/>
              <a:t>4/30/2023</a:t>
            </a:fld>
            <a:endParaRPr lang="en-US"/>
          </a:p>
        </p:txBody>
      </p:sp>
      <p:sp>
        <p:nvSpPr>
          <p:cNvPr id="4" name="Slide Image Placeholder 3"/>
          <p:cNvSpPr>
            <a:spLocks noGrp="1" noRot="1" noChangeAspect="1"/>
          </p:cNvSpPr>
          <p:nvPr>
            <p:ph type="sldImg" idx="2"/>
          </p:nvPr>
        </p:nvSpPr>
        <p:spPr>
          <a:xfrm>
            <a:off x="719138" y="1163638"/>
            <a:ext cx="5584825" cy="3141662"/>
          </a:xfrm>
          <a:prstGeom prst="rect">
            <a:avLst/>
          </a:prstGeom>
          <a:noFill/>
          <a:ln w="12700">
            <a:solidFill>
              <a:prstClr val="black"/>
            </a:solidFill>
          </a:ln>
        </p:spPr>
        <p:txBody>
          <a:bodyPr vert="horz" lIns="93324" tIns="46662" rIns="93324" bIns="46662" rtlCol="0" anchor="ctr"/>
          <a:lstStyle/>
          <a:p>
            <a:endParaRPr lang="en-US"/>
          </a:p>
        </p:txBody>
      </p:sp>
      <p:sp>
        <p:nvSpPr>
          <p:cNvPr id="5" name="Notes Placeholder 4"/>
          <p:cNvSpPr>
            <a:spLocks noGrp="1"/>
          </p:cNvSpPr>
          <p:nvPr>
            <p:ph type="body" sz="quarter" idx="3"/>
          </p:nvPr>
        </p:nvSpPr>
        <p:spPr>
          <a:xfrm>
            <a:off x="702310" y="4480004"/>
            <a:ext cx="5618480" cy="3665458"/>
          </a:xfrm>
          <a:prstGeom prst="rect">
            <a:avLst/>
          </a:prstGeom>
        </p:spPr>
        <p:txBody>
          <a:bodyPr vert="horz" lIns="93324" tIns="46662" rIns="93324" bIns="46662"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42030"/>
            <a:ext cx="3043343" cy="467071"/>
          </a:xfrm>
          <a:prstGeom prst="rect">
            <a:avLst/>
          </a:prstGeom>
        </p:spPr>
        <p:txBody>
          <a:bodyPr vert="horz" lIns="93324" tIns="46662" rIns="93324" bIns="46662" rtlCol="0" anchor="b"/>
          <a:lstStyle>
            <a:lvl1pPr algn="l">
              <a:defRPr sz="1200"/>
            </a:lvl1pPr>
          </a:lstStyle>
          <a:p>
            <a:endParaRPr lang="en-US"/>
          </a:p>
        </p:txBody>
      </p:sp>
      <p:sp>
        <p:nvSpPr>
          <p:cNvPr id="7" name="Slide Number Placeholder 6"/>
          <p:cNvSpPr>
            <a:spLocks noGrp="1"/>
          </p:cNvSpPr>
          <p:nvPr>
            <p:ph type="sldNum" sz="quarter" idx="5"/>
          </p:nvPr>
        </p:nvSpPr>
        <p:spPr>
          <a:xfrm>
            <a:off x="3978132" y="8842030"/>
            <a:ext cx="3043343" cy="467071"/>
          </a:xfrm>
          <a:prstGeom prst="rect">
            <a:avLst/>
          </a:prstGeom>
        </p:spPr>
        <p:txBody>
          <a:bodyPr vert="horz" lIns="93324" tIns="46662" rIns="93324" bIns="46662" rtlCol="0" anchor="b"/>
          <a:lstStyle>
            <a:lvl1pPr algn="r">
              <a:defRPr sz="1200"/>
            </a:lvl1pPr>
          </a:lstStyle>
          <a:p>
            <a:fld id="{1E12CBFA-0911-4DE1-902C-787C20BA6658}" type="slidenum">
              <a:rPr lang="en-US" smtClean="0"/>
              <a:t>‹#›</a:t>
            </a:fld>
            <a:endParaRPr lang="en-US"/>
          </a:p>
        </p:txBody>
      </p:sp>
    </p:spTree>
    <p:extLst>
      <p:ext uri="{BB962C8B-B14F-4D97-AF65-F5344CB8AC3E}">
        <p14:creationId xmlns:p14="http://schemas.microsoft.com/office/powerpoint/2010/main" val="3191678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pPr>
              <a:defRPr/>
            </a:pPr>
            <a:fld id="{D927E5A6-9655-40EF-BE94-A3381F277B09}" type="slidenum">
              <a:rPr lang="en-US" smtClean="0"/>
              <a:pPr>
                <a:defRPr/>
              </a:pPr>
              <a:t>22</a:t>
            </a:fld>
            <a:endParaRPr lang="en-US"/>
          </a:p>
        </p:txBody>
      </p:sp>
    </p:spTree>
    <p:extLst>
      <p:ext uri="{BB962C8B-B14F-4D97-AF65-F5344CB8AC3E}">
        <p14:creationId xmlns:p14="http://schemas.microsoft.com/office/powerpoint/2010/main" val="96865477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Rot="1" noChangeAspect="1" noChangeArrowheads="1" noTextEdit="1"/>
          </p:cNvSpPr>
          <p:nvPr>
            <p:ph type="sldImg"/>
          </p:nvPr>
        </p:nvSpPr>
        <p:spPr>
          <a:xfrm>
            <a:off x="457200" y="720725"/>
            <a:ext cx="6400800" cy="3600450"/>
          </a:xfrm>
          <a:ln/>
        </p:spPr>
      </p:sp>
      <p:sp>
        <p:nvSpPr>
          <p:cNvPr id="59395"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 name="Slide Number Placeholder 1"/>
          <p:cNvSpPr>
            <a:spLocks noGrp="1"/>
          </p:cNvSpPr>
          <p:nvPr>
            <p:ph type="sldNum" sz="quarter" idx="10"/>
          </p:nvPr>
        </p:nvSpPr>
        <p:spPr/>
        <p:txBody>
          <a:bodyPr/>
          <a:lstStyle/>
          <a:p>
            <a:fld id="{FE101353-EA6A-4958-8EAF-AEEDDA9DE996}" type="slidenum">
              <a:rPr lang="en-US" smtClean="0"/>
              <a:pPr/>
              <a:t>33</a:t>
            </a:fld>
            <a:endParaRPr lang="en-US"/>
          </a:p>
        </p:txBody>
      </p:sp>
    </p:spTree>
    <p:extLst>
      <p:ext uri="{BB962C8B-B14F-4D97-AF65-F5344CB8AC3E}">
        <p14:creationId xmlns:p14="http://schemas.microsoft.com/office/powerpoint/2010/main" val="306918919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Rot="1" noChangeAspect="1" noChangeArrowheads="1" noTextEdit="1"/>
          </p:cNvSpPr>
          <p:nvPr>
            <p:ph type="sldImg"/>
          </p:nvPr>
        </p:nvSpPr>
        <p:spPr>
          <a:xfrm>
            <a:off x="457200" y="720725"/>
            <a:ext cx="6400800" cy="3600450"/>
          </a:xfrm>
          <a:ln/>
        </p:spPr>
      </p:sp>
      <p:sp>
        <p:nvSpPr>
          <p:cNvPr id="59395"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 name="Slide Number Placeholder 1"/>
          <p:cNvSpPr>
            <a:spLocks noGrp="1"/>
          </p:cNvSpPr>
          <p:nvPr>
            <p:ph type="sldNum" sz="quarter" idx="10"/>
          </p:nvPr>
        </p:nvSpPr>
        <p:spPr/>
        <p:txBody>
          <a:bodyPr/>
          <a:lstStyle/>
          <a:p>
            <a:fld id="{FE101353-EA6A-4958-8EAF-AEEDDA9DE996}" type="slidenum">
              <a:rPr lang="en-US" smtClean="0"/>
              <a:pPr/>
              <a:t>36</a:t>
            </a:fld>
            <a:endParaRPr lang="en-US"/>
          </a:p>
        </p:txBody>
      </p:sp>
    </p:spTree>
    <p:extLst>
      <p:ext uri="{BB962C8B-B14F-4D97-AF65-F5344CB8AC3E}">
        <p14:creationId xmlns:p14="http://schemas.microsoft.com/office/powerpoint/2010/main" val="253654086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atin typeface="+mn-lt"/>
              </a:defRPr>
            </a:lvl1pPr>
          </a:lstStyle>
          <a:p>
            <a:r>
              <a:rPr lang="en-US" dirty="0"/>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atin typeface="+mn-lt"/>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lvl1pPr>
              <a:defRPr>
                <a:latin typeface="+mn-lt"/>
              </a:defRPr>
            </a:lvl1pPr>
          </a:lstStyle>
          <a:p>
            <a:fld id="{4C2F648A-CBB2-4EE8-A442-304C8CE8180D}" type="datetime1">
              <a:rPr lang="en-US" smtClean="0"/>
              <a:pPr/>
              <a:t>4/30/2023</a:t>
            </a:fld>
            <a:endParaRPr lang="en-US"/>
          </a:p>
        </p:txBody>
      </p:sp>
      <p:sp>
        <p:nvSpPr>
          <p:cNvPr id="5" name="Footer Placeholder 4"/>
          <p:cNvSpPr>
            <a:spLocks noGrp="1"/>
          </p:cNvSpPr>
          <p:nvPr>
            <p:ph type="ftr" sz="quarter" idx="11"/>
          </p:nvPr>
        </p:nvSpPr>
        <p:spPr/>
        <p:txBody>
          <a:bodyPr/>
          <a:lstStyle>
            <a:lvl1pPr>
              <a:defRPr>
                <a:latin typeface="+mn-lt"/>
              </a:defRPr>
            </a:lvl1pPr>
          </a:lstStyle>
          <a:p>
            <a:endParaRPr lang="en-US"/>
          </a:p>
        </p:txBody>
      </p:sp>
      <p:sp>
        <p:nvSpPr>
          <p:cNvPr id="6" name="Slide Number Placeholder 5"/>
          <p:cNvSpPr>
            <a:spLocks noGrp="1"/>
          </p:cNvSpPr>
          <p:nvPr>
            <p:ph type="sldNum" sz="quarter" idx="12"/>
          </p:nvPr>
        </p:nvSpPr>
        <p:spPr/>
        <p:txBody>
          <a:bodyPr/>
          <a:lstStyle>
            <a:lvl1pPr>
              <a:defRPr>
                <a:latin typeface="+mn-lt"/>
              </a:defRPr>
            </a:lvl1pPr>
          </a:lstStyle>
          <a:p>
            <a:fld id="{C62BE4E1-E33C-4146-86BB-F757879F36D6}" type="slidenum">
              <a:rPr lang="en-US" smtClean="0"/>
              <a:pPr/>
              <a:t>‹#›</a:t>
            </a:fld>
            <a:endParaRPr lang="en-US"/>
          </a:p>
        </p:txBody>
      </p:sp>
    </p:spTree>
    <p:extLst>
      <p:ext uri="{BB962C8B-B14F-4D97-AF65-F5344CB8AC3E}">
        <p14:creationId xmlns:p14="http://schemas.microsoft.com/office/powerpoint/2010/main" val="136066130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A7744C4E-9D37-4AB7-9F07-0A838C66303A}"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2BE4E1-E33C-4146-86BB-F757879F36D6}" type="slidenum">
              <a:rPr lang="en-US" smtClean="0"/>
              <a:t>‹#›</a:t>
            </a:fld>
            <a:endParaRPr lang="en-US"/>
          </a:p>
        </p:txBody>
      </p:sp>
    </p:spTree>
    <p:extLst>
      <p:ext uri="{BB962C8B-B14F-4D97-AF65-F5344CB8AC3E}">
        <p14:creationId xmlns:p14="http://schemas.microsoft.com/office/powerpoint/2010/main" val="37216320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17FD7871-4BDF-494A-BEC9-82F261DA556D}"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2BE4E1-E33C-4146-86BB-F757879F36D6}" type="slidenum">
              <a:rPr lang="en-US" smtClean="0"/>
              <a:t>‹#›</a:t>
            </a:fld>
            <a:endParaRPr lang="en-US"/>
          </a:p>
        </p:txBody>
      </p:sp>
    </p:spTree>
    <p:extLst>
      <p:ext uri="{BB962C8B-B14F-4D97-AF65-F5344CB8AC3E}">
        <p14:creationId xmlns:p14="http://schemas.microsoft.com/office/powerpoint/2010/main" val="248837762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p:cNvSpPr>
            <a:spLocks noGrp="1"/>
          </p:cNvSpPr>
          <p:nvPr>
            <p:ph idx="1"/>
          </p:nvPr>
        </p:nvSpPr>
        <p:spPr/>
        <p:txBody>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10"/>
          </p:nvPr>
        </p:nvSpPr>
        <p:spPr/>
        <p:txBody>
          <a:bodyPr/>
          <a:lstStyle/>
          <a:p>
            <a:fld id="{626E4EC3-1C6D-4BE2-89B1-ED4D0FAD7C40}"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2BE4E1-E33C-4146-86BB-F757879F36D6}" type="slidenum">
              <a:rPr lang="en-US" smtClean="0"/>
              <a:t>‹#›</a:t>
            </a:fld>
            <a:endParaRPr lang="en-US"/>
          </a:p>
        </p:txBody>
      </p:sp>
    </p:spTree>
    <p:extLst>
      <p:ext uri="{BB962C8B-B14F-4D97-AF65-F5344CB8AC3E}">
        <p14:creationId xmlns:p14="http://schemas.microsoft.com/office/powerpoint/2010/main" val="34393424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normAutofit/>
          </a:bodyPr>
          <a:lstStyle>
            <a:lvl1pPr>
              <a:defRPr sz="2800"/>
            </a:lvl1pPr>
          </a:lstStyle>
          <a:p>
            <a:r>
              <a:rPr lang="en-US" dirty="0"/>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CF28A4D4-19F1-4512-AFD6-A88ED805245C}"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2BE4E1-E33C-4146-86BB-F757879F36D6}" type="slidenum">
              <a:rPr lang="en-US" smtClean="0"/>
              <a:t>‹#›</a:t>
            </a:fld>
            <a:endParaRPr lang="en-US"/>
          </a:p>
        </p:txBody>
      </p:sp>
    </p:spTree>
    <p:extLst>
      <p:ext uri="{BB962C8B-B14F-4D97-AF65-F5344CB8AC3E}">
        <p14:creationId xmlns:p14="http://schemas.microsoft.com/office/powerpoint/2010/main" val="3400541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9D2476F4-EB88-4F11-AA4F-513690DEAD12}" type="datetime1">
              <a:rPr lang="en-US" smtClean="0"/>
              <a:t>4/30/2023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2BE4E1-E33C-4146-86BB-F757879F36D6}" type="slidenum">
              <a:rPr lang="en-US" smtClean="0"/>
              <a:t>‹#›</a:t>
            </a:fld>
            <a:endParaRPr lang="en-US"/>
          </a:p>
        </p:txBody>
      </p:sp>
    </p:spTree>
    <p:extLst>
      <p:ext uri="{BB962C8B-B14F-4D97-AF65-F5344CB8AC3E}">
        <p14:creationId xmlns:p14="http://schemas.microsoft.com/office/powerpoint/2010/main" val="364624324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normAutofit/>
          </a:bodyPr>
          <a:lstStyle>
            <a:lvl1pPr>
              <a:defRPr sz="3200"/>
            </a:lvl1pPr>
          </a:lstStyle>
          <a:p>
            <a:r>
              <a:rPr lang="en-US" dirty="0"/>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Date Placeholder 6"/>
          <p:cNvSpPr>
            <a:spLocks noGrp="1"/>
          </p:cNvSpPr>
          <p:nvPr>
            <p:ph type="dt" sz="half" idx="10"/>
          </p:nvPr>
        </p:nvSpPr>
        <p:spPr/>
        <p:txBody>
          <a:bodyPr/>
          <a:lstStyle/>
          <a:p>
            <a:fld id="{887010C5-E1F8-4714-9998-C12FB8AC7F59}" type="datetime1">
              <a:rPr lang="en-US" smtClean="0"/>
              <a:t>4/30/2023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62BE4E1-E33C-4146-86BB-F757879F36D6}" type="slidenum">
              <a:rPr lang="en-US" smtClean="0"/>
              <a:t>‹#›</a:t>
            </a:fld>
            <a:endParaRPr lang="en-US"/>
          </a:p>
        </p:txBody>
      </p:sp>
    </p:spTree>
    <p:extLst>
      <p:ext uri="{BB962C8B-B14F-4D97-AF65-F5344CB8AC3E}">
        <p14:creationId xmlns:p14="http://schemas.microsoft.com/office/powerpoint/2010/main" val="206319254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200"/>
            </a:lvl1pPr>
          </a:lstStyle>
          <a:p>
            <a:r>
              <a:rPr lang="en-US" dirty="0"/>
              <a:t>Click to edit Master title style</a:t>
            </a:r>
          </a:p>
        </p:txBody>
      </p:sp>
      <p:sp>
        <p:nvSpPr>
          <p:cNvPr id="3" name="Date Placeholder 2"/>
          <p:cNvSpPr>
            <a:spLocks noGrp="1"/>
          </p:cNvSpPr>
          <p:nvPr>
            <p:ph type="dt" sz="half" idx="10"/>
          </p:nvPr>
        </p:nvSpPr>
        <p:spPr/>
        <p:txBody>
          <a:bodyPr/>
          <a:lstStyle/>
          <a:p>
            <a:fld id="{1FFD63FA-9C70-492A-931A-B1D3B134D31F}" type="datetime1">
              <a:rPr lang="en-US" smtClean="0"/>
              <a:t>4/30/2023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62BE4E1-E33C-4146-86BB-F757879F36D6}" type="slidenum">
              <a:rPr lang="en-US" smtClean="0"/>
              <a:t>‹#›</a:t>
            </a:fld>
            <a:endParaRPr lang="en-US"/>
          </a:p>
        </p:txBody>
      </p:sp>
    </p:spTree>
    <p:extLst>
      <p:ext uri="{BB962C8B-B14F-4D97-AF65-F5344CB8AC3E}">
        <p14:creationId xmlns:p14="http://schemas.microsoft.com/office/powerpoint/2010/main" val="209814450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6A684FB-D8F5-4E92-B5BD-8F29D08B517D}" type="datetime1">
              <a:rPr lang="en-US" smtClean="0"/>
              <a:t>4/30/2023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62BE4E1-E33C-4146-86BB-F757879F36D6}" type="slidenum">
              <a:rPr lang="en-US" smtClean="0"/>
              <a:t>‹#›</a:t>
            </a:fld>
            <a:endParaRPr lang="en-US"/>
          </a:p>
        </p:txBody>
      </p:sp>
    </p:spTree>
    <p:extLst>
      <p:ext uri="{BB962C8B-B14F-4D97-AF65-F5344CB8AC3E}">
        <p14:creationId xmlns:p14="http://schemas.microsoft.com/office/powerpoint/2010/main" val="20049230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DFCB2A62-276D-4776-8E52-7566306CF56C}" type="datetime1">
              <a:rPr lang="en-US" smtClean="0"/>
              <a:t>4/30/2023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2BE4E1-E33C-4146-86BB-F757879F36D6}" type="slidenum">
              <a:rPr lang="en-US" smtClean="0"/>
              <a:t>‹#›</a:t>
            </a:fld>
            <a:endParaRPr lang="en-US"/>
          </a:p>
        </p:txBody>
      </p:sp>
    </p:spTree>
    <p:extLst>
      <p:ext uri="{BB962C8B-B14F-4D97-AF65-F5344CB8AC3E}">
        <p14:creationId xmlns:p14="http://schemas.microsoft.com/office/powerpoint/2010/main" val="31947395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73BC98B0-8531-410E-9EDB-E5809DB43ECA}" type="datetime1">
              <a:rPr lang="en-US" smtClean="0"/>
              <a:t>4/30/2023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2BE4E1-E33C-4146-86BB-F757879F36D6}" type="slidenum">
              <a:rPr lang="en-US" smtClean="0"/>
              <a:t>‹#›</a:t>
            </a:fld>
            <a:endParaRPr lang="en-US"/>
          </a:p>
        </p:txBody>
      </p:sp>
    </p:spTree>
    <p:extLst>
      <p:ext uri="{BB962C8B-B14F-4D97-AF65-F5344CB8AC3E}">
        <p14:creationId xmlns:p14="http://schemas.microsoft.com/office/powerpoint/2010/main" val="243636225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89F4481-14C1-48E3-8EBB-E3B612EB5618}" type="datetime1">
              <a:rPr lang="en-US" smtClean="0"/>
              <a:t>4/30/2023</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62BE4E1-E33C-4146-86BB-F757879F36D6}" type="slidenum">
              <a:rPr lang="en-US" smtClean="0"/>
              <a:t>‹#›</a:t>
            </a:fld>
            <a:endParaRPr lang="en-US"/>
          </a:p>
        </p:txBody>
      </p:sp>
    </p:spTree>
    <p:extLst>
      <p:ext uri="{BB962C8B-B14F-4D97-AF65-F5344CB8AC3E}">
        <p14:creationId xmlns:p14="http://schemas.microsoft.com/office/powerpoint/2010/main" val="101349928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6.xml"/></Relationships>
</file>

<file path=ppt/slides/_rels/slide32.xml.rels><?xml version="1.0" encoding="UTF-8" standalone="yes"?>
<Relationships xmlns="http://schemas.openxmlformats.org/package/2006/relationships"><Relationship Id="rId2" Type="http://schemas.openxmlformats.org/officeDocument/2006/relationships/hyperlink" Target="https://ssrn.com/abstract=3563843" TargetMode="Externa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2.xml"/><Relationship Id="rId1" Type="http://schemas.openxmlformats.org/officeDocument/2006/relationships/slideLayout" Target="../slideLayouts/slideLayout2.xml"/><Relationship Id="rId4" Type="http://schemas.openxmlformats.org/officeDocument/2006/relationships/image" Target="../media/image2.emf"/></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oleObject" Target="../embeddings/oleObject2.bin"/><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notesSlide" Target="../notesSlides/notesSlide3.xml"/><Relationship Id="rId1" Type="http://schemas.openxmlformats.org/officeDocument/2006/relationships/slideLayout" Target="../slideLayouts/slideLayout2.xml"/><Relationship Id="rId4" Type="http://schemas.openxmlformats.org/officeDocument/2006/relationships/image" Target="../media/image2.emf"/></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695450" y="2713038"/>
            <a:ext cx="9144000" cy="2387600"/>
          </a:xfrm>
        </p:spPr>
        <p:txBody>
          <a:bodyPr>
            <a:normAutofit fontScale="90000"/>
          </a:bodyPr>
          <a:lstStyle/>
          <a:p>
            <a:r>
              <a:rPr lang="en-US" sz="2800" dirty="0">
                <a:latin typeface="Times New Roman" panose="02020603050405020304" pitchFamily="18" charset="0"/>
                <a:cs typeface="Times New Roman" panose="02020603050405020304" pitchFamily="18" charset="0"/>
              </a:rPr>
              <a:t>Topic 19 </a:t>
            </a:r>
            <a:br>
              <a:rPr lang="en-US" sz="2800" dirty="0">
                <a:latin typeface="Times New Roman" panose="02020603050405020304" pitchFamily="18" charset="0"/>
                <a:cs typeface="Times New Roman" panose="02020603050405020304" pitchFamily="18" charset="0"/>
              </a:rPr>
            </a:br>
            <a:br>
              <a:rPr lang="en-US" sz="2800" dirty="0">
                <a:latin typeface="Times New Roman" panose="02020603050405020304" pitchFamily="18" charset="0"/>
                <a:cs typeface="Times New Roman" panose="02020603050405020304" pitchFamily="18" charset="0"/>
              </a:rPr>
            </a:br>
            <a:br>
              <a:rPr lang="en-US" sz="2800" dirty="0">
                <a:latin typeface="Times New Roman" panose="02020603050405020304" pitchFamily="18" charset="0"/>
                <a:cs typeface="Times New Roman" panose="02020603050405020304" pitchFamily="18" charset="0"/>
              </a:rPr>
            </a:br>
            <a:r>
              <a:rPr lang="en-US" sz="2800" dirty="0">
                <a:latin typeface="Times New Roman" panose="02020603050405020304" pitchFamily="18" charset="0"/>
                <a:cs typeface="Times New Roman" panose="02020603050405020304" pitchFamily="18" charset="0"/>
              </a:rPr>
              <a:t>Predatory Pricing</a:t>
            </a:r>
            <a:br>
              <a:rPr lang="en-US" sz="2800" dirty="0">
                <a:latin typeface="Times New Roman" panose="02020603050405020304" pitchFamily="18" charset="0"/>
                <a:cs typeface="Times New Roman" panose="02020603050405020304" pitchFamily="18" charset="0"/>
              </a:rPr>
            </a:br>
            <a:r>
              <a:rPr lang="en-US" sz="2800" dirty="0">
                <a:latin typeface="Times New Roman" panose="02020603050405020304" pitchFamily="18" charset="0"/>
                <a:cs typeface="Times New Roman" panose="02020603050405020304" pitchFamily="18" charset="0"/>
              </a:rPr>
              <a:t>&amp;</a:t>
            </a:r>
            <a:br>
              <a:rPr lang="en-US" sz="2800" dirty="0">
                <a:latin typeface="Times New Roman" panose="02020603050405020304" pitchFamily="18" charset="0"/>
                <a:cs typeface="Times New Roman" panose="02020603050405020304" pitchFamily="18" charset="0"/>
              </a:rPr>
            </a:br>
            <a:r>
              <a:rPr lang="en-US" sz="2800" dirty="0">
                <a:latin typeface="Times New Roman" panose="02020603050405020304" pitchFamily="18" charset="0"/>
                <a:cs typeface="Times New Roman" panose="02020603050405020304" pitchFamily="18" charset="0"/>
              </a:rPr>
              <a:t>Discussion of Possible Section 2 Reform (if time)</a:t>
            </a:r>
            <a:br>
              <a:rPr lang="en-US" sz="2800" dirty="0">
                <a:latin typeface="Times New Roman" panose="02020603050405020304" pitchFamily="18" charset="0"/>
                <a:cs typeface="Times New Roman" panose="02020603050405020304" pitchFamily="18" charset="0"/>
              </a:rPr>
            </a:br>
            <a:br>
              <a:rPr lang="en-US" sz="2800" dirty="0">
                <a:latin typeface="Times New Roman" panose="02020603050405020304" pitchFamily="18" charset="0"/>
                <a:cs typeface="Times New Roman" panose="02020603050405020304" pitchFamily="18" charset="0"/>
              </a:rPr>
            </a:br>
            <a:r>
              <a:rPr lang="en-US" sz="2800" dirty="0"/>
              <a:t>Professor Steven Salop</a:t>
            </a:r>
            <a:br>
              <a:rPr lang="en-US" sz="2800" dirty="0"/>
            </a:br>
            <a:r>
              <a:rPr lang="en-US" sz="2800" dirty="0"/>
              <a:t>Antitrust Econ &amp; Law</a:t>
            </a:r>
            <a:br>
              <a:rPr lang="en-US" sz="2800" dirty="0"/>
            </a:br>
            <a:r>
              <a:rPr lang="en-US" sz="2800" dirty="0"/>
              <a:t>Fall 2021</a:t>
            </a:r>
            <a:br>
              <a:rPr lang="en-US" sz="2800" dirty="0">
                <a:latin typeface="Times New Roman" panose="02020603050405020304" pitchFamily="18" charset="0"/>
                <a:cs typeface="Times New Roman" panose="02020603050405020304" pitchFamily="18" charset="0"/>
              </a:rPr>
            </a:br>
            <a:endParaRPr lang="en-US" sz="2800" dirty="0">
              <a:latin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12"/>
          </p:nvPr>
        </p:nvSpPr>
        <p:spPr/>
        <p:txBody>
          <a:bodyPr/>
          <a:lstStyle/>
          <a:p>
            <a:fld id="{C62BE4E1-E33C-4146-86BB-F757879F36D6}" type="slidenum">
              <a:rPr lang="en-US" smtClean="0"/>
              <a:t>1</a:t>
            </a:fld>
            <a:endParaRPr lang="en-US"/>
          </a:p>
        </p:txBody>
      </p:sp>
    </p:spTree>
    <p:extLst>
      <p:ext uri="{BB962C8B-B14F-4D97-AF65-F5344CB8AC3E}">
        <p14:creationId xmlns:p14="http://schemas.microsoft.com/office/powerpoint/2010/main" val="116216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35000" y="-35242"/>
            <a:ext cx="10515600" cy="1325563"/>
          </a:xfrm>
        </p:spPr>
        <p:txBody>
          <a:bodyPr>
            <a:normAutofit/>
          </a:bodyPr>
          <a:lstStyle/>
          <a:p>
            <a:r>
              <a:rPr lang="en-US" dirty="0">
                <a:latin typeface="Times New Roman" pitchFamily="18" charset="0"/>
                <a:cs typeface="Times New Roman" pitchFamily="18" charset="0"/>
              </a:rPr>
              <a:t>Supreme Court’s Economic Analysis of Predatory Pricing</a:t>
            </a:r>
          </a:p>
        </p:txBody>
      </p:sp>
      <p:sp>
        <p:nvSpPr>
          <p:cNvPr id="3" name="Content Placeholder 2"/>
          <p:cNvSpPr>
            <a:spLocks noGrp="1"/>
          </p:cNvSpPr>
          <p:nvPr>
            <p:ph idx="1"/>
          </p:nvPr>
        </p:nvSpPr>
        <p:spPr>
          <a:xfrm>
            <a:off x="283851" y="974714"/>
            <a:ext cx="9707874" cy="5883286"/>
          </a:xfrm>
        </p:spPr>
        <p:txBody>
          <a:bodyPr>
            <a:normAutofit fontScale="62500" lnSpcReduction="20000"/>
          </a:bodyPr>
          <a:lstStyle/>
          <a:p>
            <a:r>
              <a:rPr lang="en-US" dirty="0">
                <a:latin typeface="Times New Roman" panose="02020603050405020304" pitchFamily="18" charset="0"/>
                <a:cs typeface="Times New Roman" pitchFamily="18" charset="0"/>
              </a:rPr>
              <a:t>Predation Mechanism: “War of Attrition”</a:t>
            </a:r>
          </a:p>
          <a:p>
            <a:pPr lvl="1"/>
            <a:r>
              <a:rPr lang="en-US" dirty="0">
                <a:latin typeface="Times New Roman" panose="02020603050405020304" pitchFamily="18" charset="0"/>
                <a:cs typeface="Times New Roman" pitchFamily="18" charset="0"/>
              </a:rPr>
              <a:t>Dominant firm cuts price below its and rival’s cost. </a:t>
            </a:r>
          </a:p>
          <a:p>
            <a:pPr lvl="1"/>
            <a:r>
              <a:rPr lang="en-US" dirty="0">
                <a:latin typeface="Times New Roman" panose="02020603050405020304" pitchFamily="18" charset="0"/>
                <a:cs typeface="Times New Roman" pitchFamily="18" charset="0"/>
              </a:rPr>
              <a:t>Entrant runs out of money first and exits</a:t>
            </a:r>
          </a:p>
          <a:p>
            <a:r>
              <a:rPr lang="en-US" dirty="0">
                <a:latin typeface="Times New Roman" panose="02020603050405020304" pitchFamily="18" charset="0"/>
                <a:cs typeface="Times New Roman" pitchFamily="18" charset="0"/>
              </a:rPr>
              <a:t>Predatory pricing is an investment </a:t>
            </a:r>
            <a:r>
              <a:rPr lang="en-US" sz="2300" i="1" dirty="0">
                <a:solidFill>
                  <a:srgbClr val="00B0F0"/>
                </a:solidFill>
                <a:latin typeface="Times New Roman" panose="02020603050405020304" pitchFamily="18" charset="0"/>
                <a:cs typeface="Times New Roman" pitchFamily="18" charset="0"/>
              </a:rPr>
              <a:t>(pp.583-84)</a:t>
            </a:r>
            <a:endParaRPr lang="en-US" i="1" dirty="0">
              <a:solidFill>
                <a:srgbClr val="00B0F0"/>
              </a:solidFill>
              <a:latin typeface="Times New Roman" panose="02020603050405020304" pitchFamily="18" charset="0"/>
              <a:cs typeface="Times New Roman" pitchFamily="18" charset="0"/>
            </a:endParaRPr>
          </a:p>
          <a:p>
            <a:pPr lvl="1"/>
            <a:r>
              <a:rPr lang="en-US" u="sng" dirty="0">
                <a:latin typeface="Times New Roman" pitchFamily="18" charset="0"/>
                <a:cs typeface="Times New Roman" pitchFamily="18" charset="0"/>
              </a:rPr>
              <a:t>Predatory Period</a:t>
            </a:r>
            <a:r>
              <a:rPr lang="en-US" dirty="0">
                <a:latin typeface="Times New Roman" pitchFamily="18" charset="0"/>
                <a:cs typeface="Times New Roman" pitchFamily="18" charset="0"/>
              </a:rPr>
              <a:t>: Reduce price today</a:t>
            </a:r>
          </a:p>
          <a:p>
            <a:pPr lvl="1"/>
            <a:r>
              <a:rPr lang="en-US" u="sng" dirty="0">
                <a:latin typeface="Times New Roman" pitchFamily="18" charset="0"/>
                <a:cs typeface="Times New Roman" pitchFamily="18" charset="0"/>
              </a:rPr>
              <a:t>Recoupment Period</a:t>
            </a:r>
            <a:r>
              <a:rPr lang="en-US" dirty="0">
                <a:latin typeface="Times New Roman" pitchFamily="18" charset="0"/>
                <a:cs typeface="Times New Roman" pitchFamily="18" charset="0"/>
              </a:rPr>
              <a:t>: Recoup the </a:t>
            </a:r>
            <a:r>
              <a:rPr lang="en-US" i="1" dirty="0">
                <a:latin typeface="Times New Roman" pitchFamily="18" charset="0"/>
                <a:cs typeface="Times New Roman" pitchFamily="18" charset="0"/>
              </a:rPr>
              <a:t>profit-sacrifice </a:t>
            </a:r>
            <a:r>
              <a:rPr lang="en-US" dirty="0">
                <a:latin typeface="Times New Roman" pitchFamily="18" charset="0"/>
                <a:cs typeface="Times New Roman" pitchFamily="18" charset="0"/>
              </a:rPr>
              <a:t>with higher prices and profits tomorrow</a:t>
            </a:r>
          </a:p>
          <a:p>
            <a:r>
              <a:rPr lang="en-US" dirty="0">
                <a:latin typeface="Times New Roman" pitchFamily="18" charset="0"/>
                <a:cs typeface="Times New Roman" pitchFamily="18" charset="0"/>
              </a:rPr>
              <a:t>Predatory pricing is a </a:t>
            </a:r>
            <a:r>
              <a:rPr lang="en-US" i="1" dirty="0">
                <a:latin typeface="Times New Roman" pitchFamily="18" charset="0"/>
                <a:cs typeface="Times New Roman" pitchFamily="18" charset="0"/>
              </a:rPr>
              <a:t>risky </a:t>
            </a:r>
            <a:r>
              <a:rPr lang="en-US" dirty="0">
                <a:latin typeface="Times New Roman" pitchFamily="18" charset="0"/>
                <a:cs typeface="Times New Roman" pitchFamily="18" charset="0"/>
              </a:rPr>
              <a:t>investment </a:t>
            </a:r>
            <a:r>
              <a:rPr lang="en-US" sz="2300" i="1" dirty="0">
                <a:solidFill>
                  <a:srgbClr val="00B0F0"/>
                </a:solidFill>
                <a:latin typeface="Times New Roman" pitchFamily="18" charset="0"/>
                <a:cs typeface="Times New Roman" pitchFamily="18" charset="0"/>
              </a:rPr>
              <a:t>(pp.583-84)</a:t>
            </a:r>
            <a:endParaRPr lang="en-US" i="1" dirty="0">
              <a:solidFill>
                <a:srgbClr val="00B0F0"/>
              </a:solidFill>
              <a:latin typeface="Times New Roman" pitchFamily="18" charset="0"/>
              <a:cs typeface="Times New Roman" pitchFamily="18" charset="0"/>
            </a:endParaRPr>
          </a:p>
          <a:p>
            <a:pPr lvl="1"/>
            <a:r>
              <a:rPr lang="en-US" dirty="0">
                <a:latin typeface="Times New Roman" pitchFamily="18" charset="0"/>
                <a:cs typeface="Times New Roman" pitchFamily="18" charset="0"/>
              </a:rPr>
              <a:t>Costly to predator – and costs increase with success (i.e., as mkt share grows)</a:t>
            </a:r>
          </a:p>
          <a:p>
            <a:pPr lvl="1"/>
            <a:r>
              <a:rPr lang="en-US" dirty="0">
                <a:latin typeface="Times New Roman" pitchFamily="18" charset="0"/>
                <a:cs typeface="Times New Roman" pitchFamily="18" charset="0"/>
              </a:rPr>
              <a:t>Recoupment is uncertain because of </a:t>
            </a:r>
            <a:r>
              <a:rPr lang="en-US" dirty="0">
                <a:solidFill>
                  <a:srgbClr val="C00000"/>
                </a:solidFill>
                <a:latin typeface="Times New Roman" pitchFamily="18" charset="0"/>
                <a:cs typeface="Times New Roman" pitchFamily="18" charset="0"/>
              </a:rPr>
              <a:t>entrant “counterstrategies” </a:t>
            </a:r>
          </a:p>
          <a:p>
            <a:pPr lvl="2"/>
            <a:r>
              <a:rPr lang="en-US" dirty="0">
                <a:latin typeface="Times New Roman" pitchFamily="18" charset="0"/>
                <a:cs typeface="Times New Roman" pitchFamily="18" charset="0"/>
              </a:rPr>
              <a:t>Entrant may obtain financing to remain in the game and hunker down until predator gives up, rather than exit</a:t>
            </a:r>
          </a:p>
          <a:p>
            <a:pPr lvl="2"/>
            <a:r>
              <a:rPr lang="en-US" dirty="0">
                <a:latin typeface="Times New Roman" pitchFamily="18" charset="0"/>
                <a:cs typeface="Times New Roman" pitchFamily="18" charset="0"/>
              </a:rPr>
              <a:t>victim may exit but re-enter when prices are increased </a:t>
            </a:r>
          </a:p>
          <a:p>
            <a:pPr lvl="2"/>
            <a:r>
              <a:rPr lang="en-US" dirty="0">
                <a:latin typeface="Times New Roman" pitchFamily="18" charset="0"/>
                <a:cs typeface="Times New Roman" pitchFamily="18" charset="0"/>
              </a:rPr>
              <a:t>[In oligopoly, coordinated price increases during recoupment period are unlikely] </a:t>
            </a:r>
          </a:p>
          <a:p>
            <a:pPr lvl="1"/>
            <a:r>
              <a:rPr lang="en-US" dirty="0">
                <a:latin typeface="Times New Roman" pitchFamily="18" charset="0"/>
                <a:cs typeface="Times New Roman" pitchFamily="18" charset="0"/>
              </a:rPr>
              <a:t>Time value of money reduces net present value of future profits</a:t>
            </a:r>
          </a:p>
          <a:p>
            <a:r>
              <a:rPr lang="en-US" dirty="0">
                <a:latin typeface="Times New Roman" pitchFamily="18" charset="0"/>
                <a:cs typeface="Times New Roman" pitchFamily="18" charset="0"/>
              </a:rPr>
              <a:t>Price cuts benefit consumers, even if they are below-cost</a:t>
            </a:r>
          </a:p>
          <a:p>
            <a:r>
              <a:rPr lang="en-US" dirty="0">
                <a:latin typeface="Times New Roman" pitchFamily="18" charset="0"/>
                <a:cs typeface="Times New Roman" pitchFamily="18" charset="0"/>
              </a:rPr>
              <a:t>Difficult for courts to get it right </a:t>
            </a:r>
          </a:p>
          <a:p>
            <a:r>
              <a:rPr lang="en-US" dirty="0">
                <a:latin typeface="Times New Roman" pitchFamily="18" charset="0"/>
                <a:cs typeface="Times New Roman" pitchFamily="18" charset="0"/>
              </a:rPr>
              <a:t>Substantial fear of chilling legitimate price competition</a:t>
            </a:r>
          </a:p>
          <a:p>
            <a:r>
              <a:rPr lang="en-US" b="1" dirty="0">
                <a:solidFill>
                  <a:srgbClr val="C00000"/>
                </a:solidFill>
                <a:latin typeface="Times New Roman" pitchFamily="18" charset="0"/>
                <a:cs typeface="Times New Roman" pitchFamily="18" charset="0"/>
              </a:rPr>
              <a:t>Bottom line: Low likelihood of false negatives; high likelihood of false positives</a:t>
            </a:r>
          </a:p>
          <a:p>
            <a:r>
              <a:rPr lang="en-US" b="1" dirty="0">
                <a:solidFill>
                  <a:srgbClr val="0070C0"/>
                </a:solidFill>
                <a:latin typeface="Times New Roman" pitchFamily="18" charset="0"/>
                <a:cs typeface="Times New Roman" pitchFamily="18" charset="0"/>
              </a:rPr>
              <a:t>Price cuts that remain above costs are “competition on the merits” and cannot be assumed to represent anticompetitive intent</a:t>
            </a:r>
          </a:p>
          <a:p>
            <a:r>
              <a:rPr lang="en-US" b="1" dirty="0">
                <a:solidFill>
                  <a:srgbClr val="C00000"/>
                </a:solidFill>
                <a:latin typeface="Times New Roman" pitchFamily="18" charset="0"/>
                <a:cs typeface="Times New Roman" pitchFamily="18" charset="0"/>
              </a:rPr>
              <a:t>Appropriate legal standard should be the very demanding  2-part test </a:t>
            </a:r>
            <a:r>
              <a:rPr lang="en-US" sz="2300" i="1" dirty="0">
                <a:solidFill>
                  <a:srgbClr val="00B0F0"/>
                </a:solidFill>
                <a:latin typeface="Times New Roman" pitchFamily="18" charset="0"/>
                <a:cs typeface="Times New Roman" pitchFamily="18" charset="0"/>
              </a:rPr>
              <a:t>(pp.583-85)</a:t>
            </a:r>
            <a:endParaRPr lang="en-US" i="1" dirty="0">
              <a:solidFill>
                <a:srgbClr val="00B0F0"/>
              </a:solidFill>
              <a:latin typeface="Times New Roman" pitchFamily="18" charset="0"/>
              <a:cs typeface="Times New Roman" pitchFamily="18" charset="0"/>
            </a:endParaRPr>
          </a:p>
          <a:p>
            <a:pPr lvl="1"/>
            <a:r>
              <a:rPr lang="en-US" b="1" dirty="0">
                <a:solidFill>
                  <a:srgbClr val="C00000"/>
                </a:solidFill>
                <a:latin typeface="Times New Roman" pitchFamily="18" charset="0"/>
                <a:cs typeface="Times New Roman" pitchFamily="18" charset="0"/>
              </a:rPr>
              <a:t>#1- Price below some measure of cost</a:t>
            </a:r>
          </a:p>
          <a:p>
            <a:pPr lvl="1"/>
            <a:r>
              <a:rPr lang="en-US" b="1" dirty="0">
                <a:solidFill>
                  <a:srgbClr val="C00000"/>
                </a:solidFill>
                <a:latin typeface="Times New Roman" pitchFamily="18" charset="0"/>
                <a:cs typeface="Times New Roman" pitchFamily="18" charset="0"/>
              </a:rPr>
              <a:t>#2- Significant probability of recoupment (indeed, high enough to raise NPV of profits)</a:t>
            </a:r>
          </a:p>
          <a:p>
            <a:endParaRPr lang="en-US" dirty="0">
              <a:latin typeface="Times New Roman" pitchFamily="18" charset="0"/>
              <a:cs typeface="Times New Roman" pitchFamily="18" charset="0"/>
            </a:endParaRPr>
          </a:p>
          <a:p>
            <a:pPr lvl="1"/>
            <a:endParaRPr lang="en-US" dirty="0">
              <a:latin typeface="Times New Roman" pitchFamily="18" charset="0"/>
              <a:cs typeface="Times New Roman" pitchFamily="18" charset="0"/>
            </a:endParaRPr>
          </a:p>
        </p:txBody>
      </p:sp>
      <p:sp>
        <p:nvSpPr>
          <p:cNvPr id="4" name="Slide Number Placeholder 3"/>
          <p:cNvSpPr>
            <a:spLocks noGrp="1"/>
          </p:cNvSpPr>
          <p:nvPr>
            <p:ph type="sldNum" sz="quarter" idx="12"/>
          </p:nvPr>
        </p:nvSpPr>
        <p:spPr/>
        <p:txBody>
          <a:bodyPr/>
          <a:lstStyle/>
          <a:p>
            <a:pPr>
              <a:defRPr/>
            </a:pPr>
            <a:fld id="{C5694CCD-32F1-46E2-A9F9-56F5F96798EC}" type="slidenum">
              <a:rPr lang="en-US" smtClean="0">
                <a:solidFill>
                  <a:srgbClr val="000000"/>
                </a:solidFill>
              </a:rPr>
              <a:pPr>
                <a:defRPr/>
              </a:pPr>
              <a:t>10</a:t>
            </a:fld>
            <a:endParaRPr lang="en-US" dirty="0">
              <a:solidFill>
                <a:srgbClr val="000000"/>
              </a:solidFill>
            </a:endParaRPr>
          </a:p>
        </p:txBody>
      </p:sp>
      <p:sp>
        <p:nvSpPr>
          <p:cNvPr id="5" name="TextBox 4">
            <a:extLst>
              <a:ext uri="{FF2B5EF4-FFF2-40B4-BE49-F238E27FC236}">
                <a16:creationId xmlns:a16="http://schemas.microsoft.com/office/drawing/2014/main" id="{EA534CC4-7FEE-41CE-AA96-A3F3C0DC06BF}"/>
              </a:ext>
            </a:extLst>
          </p:cNvPr>
          <p:cNvSpPr txBox="1"/>
          <p:nvPr/>
        </p:nvSpPr>
        <p:spPr>
          <a:xfrm>
            <a:off x="6410755" y="1090296"/>
            <a:ext cx="2618945" cy="1015663"/>
          </a:xfrm>
          <a:prstGeom prst="rect">
            <a:avLst/>
          </a:prstGeom>
          <a:noFill/>
          <a:ln w="38100">
            <a:solidFill>
              <a:srgbClr val="0070C0"/>
            </a:solidFill>
          </a:ln>
        </p:spPr>
        <p:txBody>
          <a:bodyPr wrap="square" rtlCol="0">
            <a:spAutoFit/>
          </a:bodyPr>
          <a:lstStyle/>
          <a:p>
            <a:r>
              <a:rPr lang="en-US" sz="2000" b="1" dirty="0">
                <a:solidFill>
                  <a:srgbClr val="0070C0"/>
                </a:solidFill>
              </a:rPr>
              <a:t>Dominant firm has “</a:t>
            </a:r>
            <a:r>
              <a:rPr lang="en-US" sz="2000" b="1" i="1" dirty="0">
                <a:solidFill>
                  <a:srgbClr val="0070C0"/>
                </a:solidFill>
              </a:rPr>
              <a:t>deep pockets” </a:t>
            </a:r>
            <a:r>
              <a:rPr lang="en-US" sz="2000" b="1" dirty="0">
                <a:solidFill>
                  <a:srgbClr val="0070C0"/>
                </a:solidFill>
              </a:rPr>
              <a:t>to finance the price war.</a:t>
            </a:r>
          </a:p>
        </p:txBody>
      </p:sp>
      <p:cxnSp>
        <p:nvCxnSpPr>
          <p:cNvPr id="6" name="Straight Arrow Connector 5">
            <a:extLst>
              <a:ext uri="{FF2B5EF4-FFF2-40B4-BE49-F238E27FC236}">
                <a16:creationId xmlns:a16="http://schemas.microsoft.com/office/drawing/2014/main" id="{46878DD9-1D75-483C-9FDE-4EF99C510420}"/>
              </a:ext>
            </a:extLst>
          </p:cNvPr>
          <p:cNvCxnSpPr>
            <a:cxnSpLocks/>
          </p:cNvCxnSpPr>
          <p:nvPr/>
        </p:nvCxnSpPr>
        <p:spPr>
          <a:xfrm flipH="1" flipV="1">
            <a:off x="5137788" y="1378996"/>
            <a:ext cx="1102091" cy="11642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122989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28869" y="85517"/>
            <a:ext cx="10515600" cy="1325563"/>
          </a:xfrm>
        </p:spPr>
        <p:txBody>
          <a:bodyPr>
            <a:normAutofit/>
          </a:bodyPr>
          <a:lstStyle/>
          <a:p>
            <a:r>
              <a:rPr lang="en-US" i="1" dirty="0"/>
              <a:t>Brooke Group </a:t>
            </a:r>
            <a:r>
              <a:rPr lang="en-US" dirty="0"/>
              <a:t>Prong #1: Why Below-Cost Pricing Standard </a:t>
            </a:r>
            <a:br>
              <a:rPr lang="en-US" dirty="0"/>
            </a:br>
            <a:r>
              <a:rPr lang="en-US" sz="2000" dirty="0">
                <a:solidFill>
                  <a:srgbClr val="00B0F0"/>
                </a:solidFill>
              </a:rPr>
              <a:t>(pp. 583-84)</a:t>
            </a:r>
            <a:endParaRPr lang="en-US" dirty="0">
              <a:solidFill>
                <a:srgbClr val="00B0F0"/>
              </a:solidFill>
            </a:endParaRPr>
          </a:p>
        </p:txBody>
      </p:sp>
      <p:sp>
        <p:nvSpPr>
          <p:cNvPr id="3" name="Content Placeholder 2"/>
          <p:cNvSpPr>
            <a:spLocks noGrp="1"/>
          </p:cNvSpPr>
          <p:nvPr>
            <p:ph idx="1"/>
          </p:nvPr>
        </p:nvSpPr>
        <p:spPr>
          <a:xfrm>
            <a:off x="454058" y="1333107"/>
            <a:ext cx="8156542" cy="5562600"/>
          </a:xfrm>
        </p:spPr>
        <p:txBody>
          <a:bodyPr>
            <a:normAutofit/>
          </a:bodyPr>
          <a:lstStyle/>
          <a:p>
            <a:pPr marL="457200" lvl="1" indent="0">
              <a:lnSpc>
                <a:spcPct val="107000"/>
              </a:lnSpc>
              <a:spcBef>
                <a:spcPts val="0"/>
              </a:spcBef>
              <a:spcAft>
                <a:spcPts val="800"/>
              </a:spcAft>
              <a:buNone/>
            </a:pPr>
            <a:r>
              <a:rPr lang="en-US" sz="14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(p.583) </a:t>
            </a:r>
            <a:r>
              <a:rPr lang="en-US" sz="1400" dirty="0">
                <a:latin typeface="Times New Roman" panose="02020603050405020304" pitchFamily="18" charset="0"/>
                <a:ea typeface="Times New Roman" panose="02020603050405020304" pitchFamily="18" charset="0"/>
                <a:cs typeface="Times New Roman" panose="02020603050405020304" pitchFamily="18" charset="0"/>
              </a:rPr>
              <a:t>First, a plaintiff seeking to establish competitive injury resulting from a rival’s low prices must prove that the </a:t>
            </a:r>
            <a:r>
              <a:rPr lang="en-US" sz="14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prices complained of are below an appropriate measure of its rival’s costs</a:t>
            </a:r>
            <a:r>
              <a:rPr lang="en-US" sz="1400" dirty="0">
                <a:latin typeface="Times New Roman" panose="02020603050405020304" pitchFamily="18" charset="0"/>
                <a:ea typeface="Times New Roman" panose="02020603050405020304" pitchFamily="18" charset="0"/>
                <a:cs typeface="Times New Roman" panose="02020603050405020304" pitchFamily="18" charset="0"/>
              </a:rPr>
              <a:t>. … [We have rejected elsewhere the notion that above-cost prices that are below general market levels or the costs of a firm’s competitors inflict injury to competition cognizable under the antitrust laws. </a:t>
            </a:r>
          </a:p>
          <a:p>
            <a:pPr marL="457200" lvl="1" indent="0">
              <a:lnSpc>
                <a:spcPct val="107000"/>
              </a:lnSpc>
              <a:spcBef>
                <a:spcPts val="0"/>
              </a:spcBef>
              <a:spcAft>
                <a:spcPts val="800"/>
              </a:spcAft>
              <a:buNone/>
            </a:pPr>
            <a:r>
              <a:rPr lang="en-US" sz="14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(pp.583-84) </a:t>
            </a:r>
            <a:r>
              <a:rPr lang="en-US" sz="1400" dirty="0">
                <a:latin typeface="Times New Roman" panose="02020603050405020304" pitchFamily="18" charset="0"/>
                <a:ea typeface="Times New Roman" panose="02020603050405020304" pitchFamily="18" charset="0"/>
                <a:cs typeface="Times New Roman" panose="02020603050405020304" pitchFamily="18" charset="0"/>
              </a:rPr>
              <a:t>“Low prices benefit consumers regardless of how those prices are set, and so long as they are above predatory levels, they do not threaten competition. . . . We have adhered to this principle regardless of the type of antitrust claim involved.” </a:t>
            </a:r>
          </a:p>
          <a:p>
            <a:pPr marL="457200" lvl="1" indent="0">
              <a:lnSpc>
                <a:spcPct val="107000"/>
              </a:lnSpc>
              <a:spcBef>
                <a:spcPts val="0"/>
              </a:spcBef>
              <a:spcAft>
                <a:spcPts val="800"/>
              </a:spcAft>
              <a:buNone/>
            </a:pPr>
            <a:r>
              <a:rPr lang="en-US" sz="14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(p.584) </a:t>
            </a:r>
            <a:r>
              <a:rPr lang="en-US" sz="14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“As a general rule, the exclusionary effect of prices above a relevant measure of cost either reflects the lower cost structure of the alleged predator, and so represents competition on the merits, or is beyond the practical ability of a judicial tribunal to control without courting intolerable risks of chilling legitimate price-cutting. </a:t>
            </a:r>
            <a:r>
              <a:rPr lang="en-US" sz="1400" dirty="0">
                <a:latin typeface="Times New Roman" panose="02020603050405020304" pitchFamily="18" charset="0"/>
                <a:ea typeface="Times New Roman" panose="02020603050405020304" pitchFamily="18" charset="0"/>
                <a:cs typeface="Times New Roman" panose="02020603050405020304" pitchFamily="18" charset="0"/>
              </a:rPr>
              <a:t>* * * “To hold that the antitrust laws protect competitors from the loss of profits due to such price competition would, in effect, render illegal any decision by a firm to cut prices in order to increase market share. The antitrust laws require no such perverse result.”</a:t>
            </a:r>
          </a:p>
          <a:p>
            <a:pPr marL="457200" lvl="1" indent="0">
              <a:lnSpc>
                <a:spcPct val="107000"/>
              </a:lnSpc>
              <a:spcBef>
                <a:spcPts val="0"/>
              </a:spcBef>
              <a:spcAft>
                <a:spcPts val="800"/>
              </a:spcAft>
              <a:buNone/>
            </a:pPr>
            <a:r>
              <a:rPr lang="en-US" sz="14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 </a:t>
            </a:r>
            <a:r>
              <a:rPr lang="en-US" sz="14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(p.584) </a:t>
            </a:r>
            <a:r>
              <a:rPr lang="en-US" sz="14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“Even in an oligopolistic market</a:t>
            </a:r>
            <a:r>
              <a:rPr lang="en-US" sz="1400" dirty="0">
                <a:latin typeface="Times New Roman" panose="02020603050405020304" pitchFamily="18" charset="0"/>
                <a:ea typeface="Times New Roman" panose="02020603050405020304" pitchFamily="18" charset="0"/>
                <a:cs typeface="Times New Roman" panose="02020603050405020304" pitchFamily="18" charset="0"/>
              </a:rPr>
              <a:t>, when a firm drops its prices to a competitive level to demonstrate to a </a:t>
            </a:r>
            <a:r>
              <a:rPr lang="en-US" sz="1400" b="1" dirty="0">
                <a:latin typeface="Times New Roman" panose="02020603050405020304" pitchFamily="18" charset="0"/>
                <a:ea typeface="Times New Roman" panose="02020603050405020304" pitchFamily="18" charset="0"/>
                <a:cs typeface="Times New Roman" panose="02020603050405020304" pitchFamily="18" charset="0"/>
              </a:rPr>
              <a:t>maverick </a:t>
            </a:r>
            <a:r>
              <a:rPr lang="en-US" sz="1400" dirty="0">
                <a:latin typeface="Times New Roman" panose="02020603050405020304" pitchFamily="18" charset="0"/>
                <a:ea typeface="Times New Roman" panose="02020603050405020304" pitchFamily="18" charset="0"/>
                <a:cs typeface="Times New Roman" panose="02020603050405020304" pitchFamily="18" charset="0"/>
              </a:rPr>
              <a:t>the unprofitability of straying from the group, it would be illogical to condemn the price cut: The antitrust laws then would be an obstacle to the chain of events most conducive to a breakdown of oligopoly pricing and the onset of competition. </a:t>
            </a:r>
            <a:r>
              <a:rPr lang="en-US" sz="14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Even if the ultimate effect </a:t>
            </a:r>
            <a:r>
              <a:rPr lang="en-US" sz="1400" dirty="0">
                <a:latin typeface="Times New Roman" panose="02020603050405020304" pitchFamily="18" charset="0"/>
                <a:ea typeface="Times New Roman" panose="02020603050405020304" pitchFamily="18" charset="0"/>
                <a:cs typeface="Times New Roman" panose="02020603050405020304" pitchFamily="18" charset="0"/>
              </a:rPr>
              <a:t>of the cut is to induce or reestablish supracompetitive pricing, discouraging a price cut and forcing firms to maintain supracompetitive prices, thus depriving consumers of the benefits of lower prices in the interim, does not constitute sound antitrust policy.”</a:t>
            </a:r>
          </a:p>
        </p:txBody>
      </p:sp>
      <p:sp>
        <p:nvSpPr>
          <p:cNvPr id="4" name="Slide Number Placeholder 3">
            <a:extLst>
              <a:ext uri="{FF2B5EF4-FFF2-40B4-BE49-F238E27FC236}">
                <a16:creationId xmlns:a16="http://schemas.microsoft.com/office/drawing/2014/main" id="{37818027-653E-4333-A004-83B836293C49}"/>
              </a:ext>
            </a:extLst>
          </p:cNvPr>
          <p:cNvSpPr>
            <a:spLocks noGrp="1"/>
          </p:cNvSpPr>
          <p:nvPr>
            <p:ph type="sldNum" sz="quarter" idx="12"/>
          </p:nvPr>
        </p:nvSpPr>
        <p:spPr/>
        <p:txBody>
          <a:bodyPr/>
          <a:lstStyle/>
          <a:p>
            <a:fld id="{49FE9C18-5816-4CEF-8AC4-B1A754444B7F}" type="slidenum">
              <a:rPr lang="en-US" smtClean="0"/>
              <a:t>11</a:t>
            </a:fld>
            <a:endParaRPr lang="en-US" dirty="0"/>
          </a:p>
        </p:txBody>
      </p:sp>
      <p:sp>
        <p:nvSpPr>
          <p:cNvPr id="5" name="TextBox 4">
            <a:extLst>
              <a:ext uri="{FF2B5EF4-FFF2-40B4-BE49-F238E27FC236}">
                <a16:creationId xmlns:a16="http://schemas.microsoft.com/office/drawing/2014/main" id="{F955796A-E8A5-40E4-A758-DD3A52197C34}"/>
              </a:ext>
            </a:extLst>
          </p:cNvPr>
          <p:cNvSpPr txBox="1"/>
          <p:nvPr/>
        </p:nvSpPr>
        <p:spPr>
          <a:xfrm>
            <a:off x="9526427" y="5631103"/>
            <a:ext cx="2464468" cy="400110"/>
          </a:xfrm>
          <a:prstGeom prst="rect">
            <a:avLst/>
          </a:prstGeom>
          <a:noFill/>
          <a:ln w="38100">
            <a:solidFill>
              <a:srgbClr val="0070C0"/>
            </a:solidFill>
          </a:ln>
        </p:spPr>
        <p:txBody>
          <a:bodyPr wrap="square" rtlCol="0">
            <a:spAutoFit/>
          </a:bodyPr>
          <a:lstStyle/>
          <a:p>
            <a:r>
              <a:rPr lang="en-US" sz="2000" b="1" dirty="0">
                <a:solidFill>
                  <a:srgbClr val="0070C0"/>
                </a:solidFill>
              </a:rPr>
              <a:t>This is really strong  </a:t>
            </a:r>
          </a:p>
        </p:txBody>
      </p:sp>
      <p:cxnSp>
        <p:nvCxnSpPr>
          <p:cNvPr id="6" name="Straight Arrow Connector 5">
            <a:extLst>
              <a:ext uri="{FF2B5EF4-FFF2-40B4-BE49-F238E27FC236}">
                <a16:creationId xmlns:a16="http://schemas.microsoft.com/office/drawing/2014/main" id="{C112EF56-9386-4438-8214-1813933E1028}"/>
              </a:ext>
            </a:extLst>
          </p:cNvPr>
          <p:cNvCxnSpPr>
            <a:cxnSpLocks/>
          </p:cNvCxnSpPr>
          <p:nvPr/>
        </p:nvCxnSpPr>
        <p:spPr>
          <a:xfrm flipH="1" flipV="1">
            <a:off x="8715976" y="5533193"/>
            <a:ext cx="707595" cy="22249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F3D4DD98-0589-4CA2-BD29-30DC0E705BDF}"/>
              </a:ext>
            </a:extLst>
          </p:cNvPr>
          <p:cNvSpPr txBox="1"/>
          <p:nvPr/>
        </p:nvSpPr>
        <p:spPr>
          <a:xfrm>
            <a:off x="9617982" y="2189281"/>
            <a:ext cx="2117470" cy="1015663"/>
          </a:xfrm>
          <a:prstGeom prst="rect">
            <a:avLst/>
          </a:prstGeom>
          <a:noFill/>
          <a:ln w="38100">
            <a:solidFill>
              <a:srgbClr val="0070C0"/>
            </a:solidFill>
          </a:ln>
        </p:spPr>
        <p:txBody>
          <a:bodyPr wrap="square" rtlCol="0">
            <a:spAutoFit/>
          </a:bodyPr>
          <a:lstStyle/>
          <a:p>
            <a:r>
              <a:rPr lang="en-US" sz="2000" b="1" dirty="0">
                <a:solidFill>
                  <a:srgbClr val="0070C0"/>
                </a:solidFill>
              </a:rPr>
              <a:t>Fear of deterring non-predatory price cuts</a:t>
            </a:r>
          </a:p>
        </p:txBody>
      </p:sp>
      <p:cxnSp>
        <p:nvCxnSpPr>
          <p:cNvPr id="9" name="Straight Arrow Connector 8">
            <a:extLst>
              <a:ext uri="{FF2B5EF4-FFF2-40B4-BE49-F238E27FC236}">
                <a16:creationId xmlns:a16="http://schemas.microsoft.com/office/drawing/2014/main" id="{64F4A830-96D0-4AFB-BDDC-F1741876202B}"/>
              </a:ext>
            </a:extLst>
          </p:cNvPr>
          <p:cNvCxnSpPr>
            <a:cxnSpLocks/>
          </p:cNvCxnSpPr>
          <p:nvPr/>
        </p:nvCxnSpPr>
        <p:spPr>
          <a:xfrm flipH="1" flipV="1">
            <a:off x="8702155" y="2664193"/>
            <a:ext cx="715222" cy="13701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8A8A1787-40AB-4F4D-BA65-3A1B9453A062}"/>
              </a:ext>
            </a:extLst>
          </p:cNvPr>
          <p:cNvSpPr txBox="1"/>
          <p:nvPr/>
        </p:nvSpPr>
        <p:spPr>
          <a:xfrm>
            <a:off x="9753456" y="3531664"/>
            <a:ext cx="2117470" cy="707886"/>
          </a:xfrm>
          <a:prstGeom prst="rect">
            <a:avLst/>
          </a:prstGeom>
          <a:noFill/>
          <a:ln w="38100">
            <a:solidFill>
              <a:srgbClr val="0070C0"/>
            </a:solidFill>
          </a:ln>
        </p:spPr>
        <p:txBody>
          <a:bodyPr wrap="square" rtlCol="0">
            <a:spAutoFit/>
          </a:bodyPr>
          <a:lstStyle/>
          <a:p>
            <a:r>
              <a:rPr lang="en-US" sz="2000" b="1" dirty="0">
                <a:solidFill>
                  <a:srgbClr val="0070C0"/>
                </a:solidFill>
              </a:rPr>
              <a:t>Limited ability of courts to evaluate</a:t>
            </a:r>
          </a:p>
        </p:txBody>
      </p:sp>
      <p:cxnSp>
        <p:nvCxnSpPr>
          <p:cNvPr id="13" name="Straight Arrow Connector 12">
            <a:extLst>
              <a:ext uri="{FF2B5EF4-FFF2-40B4-BE49-F238E27FC236}">
                <a16:creationId xmlns:a16="http://schemas.microsoft.com/office/drawing/2014/main" id="{04F4D7B4-C850-441C-8ACF-4DB0A3E7E72E}"/>
              </a:ext>
            </a:extLst>
          </p:cNvPr>
          <p:cNvCxnSpPr>
            <a:cxnSpLocks/>
          </p:cNvCxnSpPr>
          <p:nvPr/>
        </p:nvCxnSpPr>
        <p:spPr>
          <a:xfrm flipH="1" flipV="1">
            <a:off x="8518728" y="3674520"/>
            <a:ext cx="1102092" cy="36491"/>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96679529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2140" y="-208433"/>
            <a:ext cx="10515600" cy="1325563"/>
          </a:xfrm>
        </p:spPr>
        <p:txBody>
          <a:bodyPr>
            <a:normAutofit/>
          </a:bodyPr>
          <a:lstStyle/>
          <a:p>
            <a:r>
              <a:rPr lang="en-US" i="1" dirty="0"/>
              <a:t>Brooke Group </a:t>
            </a:r>
            <a:r>
              <a:rPr lang="en-US" dirty="0"/>
              <a:t>Prong # 2: Why Likely Recoupment Standard</a:t>
            </a:r>
          </a:p>
        </p:txBody>
      </p:sp>
      <p:sp>
        <p:nvSpPr>
          <p:cNvPr id="3" name="Content Placeholder 2"/>
          <p:cNvSpPr>
            <a:spLocks noGrp="1"/>
          </p:cNvSpPr>
          <p:nvPr>
            <p:ph idx="1"/>
          </p:nvPr>
        </p:nvSpPr>
        <p:spPr>
          <a:xfrm>
            <a:off x="33781" y="1084082"/>
            <a:ext cx="8365502" cy="5773918"/>
          </a:xfrm>
        </p:spPr>
        <p:txBody>
          <a:bodyPr>
            <a:normAutofit fontScale="85000" lnSpcReduction="20000"/>
          </a:bodyPr>
          <a:lstStyle/>
          <a:p>
            <a:pPr marL="457200" lvl="1" indent="0">
              <a:lnSpc>
                <a:spcPct val="107000"/>
              </a:lnSpc>
              <a:spcBef>
                <a:spcPts val="0"/>
              </a:spcBef>
              <a:spcAft>
                <a:spcPts val="800"/>
              </a:spcAft>
              <a:buNone/>
            </a:pPr>
            <a:r>
              <a:rPr lang="en-US" sz="21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(p.584) </a:t>
            </a:r>
            <a:r>
              <a:rPr lang="en-US" sz="2100" dirty="0">
                <a:latin typeface="Times New Roman" panose="02020603050405020304" pitchFamily="18" charset="0"/>
                <a:ea typeface="Times New Roman" panose="02020603050405020304" pitchFamily="18" charset="0"/>
                <a:cs typeface="Times New Roman" panose="02020603050405020304" pitchFamily="18" charset="0"/>
              </a:rPr>
              <a:t>“The second prerequisite to holding a competitor liable under the antitrust laws for charging low prices is a demonstration that the competitor had a reasonable prospect, or, under § 2 of the Sherman Act, a dangerous probability, of recouping its investment in below-cost prices. </a:t>
            </a:r>
            <a:r>
              <a:rPr lang="en-US" sz="21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Recoupment is the ultimate object of an unlawful predatory pricing scheme; it is the means by which a predator profits from predation.” </a:t>
            </a:r>
          </a:p>
          <a:p>
            <a:pPr marL="457200" lvl="1" indent="0">
              <a:lnSpc>
                <a:spcPct val="107000"/>
              </a:lnSpc>
              <a:spcBef>
                <a:spcPts val="0"/>
              </a:spcBef>
              <a:spcAft>
                <a:spcPts val="800"/>
              </a:spcAft>
              <a:buNone/>
            </a:pPr>
            <a:r>
              <a:rPr lang="en-US" sz="21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(p.584) </a:t>
            </a:r>
            <a:r>
              <a:rPr lang="en-US" sz="21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“Without [Recoupment], predatory pricing produces lower aggregate prices in the market, and consumer welfare is enhanced. </a:t>
            </a:r>
            <a:r>
              <a:rPr lang="en-US" sz="2100" dirty="0">
                <a:latin typeface="Times New Roman" panose="02020603050405020304" pitchFamily="18" charset="0"/>
                <a:ea typeface="Times New Roman" panose="02020603050405020304" pitchFamily="18" charset="0"/>
                <a:cs typeface="Times New Roman" panose="02020603050405020304" pitchFamily="18" charset="0"/>
              </a:rPr>
              <a:t>Although unsuccessful predatory pricing may encourage some inefficient substitution toward the product being sold at less than its cost, </a:t>
            </a:r>
            <a:r>
              <a:rPr lang="en-US" sz="21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unsuccessful predation is in general a boon to consumers</a:t>
            </a:r>
            <a:r>
              <a:rPr lang="en-US" sz="2100" dirty="0">
                <a:latin typeface="Times New Roman" panose="02020603050405020304" pitchFamily="18" charset="0"/>
                <a:ea typeface="Times New Roman" panose="02020603050405020304" pitchFamily="18" charset="0"/>
                <a:cs typeface="Times New Roman" panose="02020603050405020304" pitchFamily="18" charset="0"/>
              </a:rPr>
              <a:t>.”</a:t>
            </a:r>
            <a:endParaRPr lang="en-US" sz="21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endParaRPr>
          </a:p>
          <a:p>
            <a:pPr marL="457200" lvl="1" indent="0">
              <a:lnSpc>
                <a:spcPct val="107000"/>
              </a:lnSpc>
              <a:spcBef>
                <a:spcPts val="0"/>
              </a:spcBef>
              <a:spcAft>
                <a:spcPts val="800"/>
              </a:spcAft>
              <a:buNone/>
            </a:pPr>
            <a:r>
              <a:rPr lang="en-US" sz="21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(pp.584-85) </a:t>
            </a:r>
            <a:r>
              <a:rPr lang="en-US" sz="21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“That below-cost pricing may impose painful losses on its target is of no moment to the antitrust laws if competition is not injured: </a:t>
            </a:r>
            <a:r>
              <a:rPr lang="en-US" sz="2100" dirty="0">
                <a:latin typeface="Times New Roman" panose="02020603050405020304" pitchFamily="18" charset="0"/>
                <a:ea typeface="Times New Roman" panose="02020603050405020304" pitchFamily="18" charset="0"/>
                <a:cs typeface="Times New Roman" panose="02020603050405020304" pitchFamily="18" charset="0"/>
              </a:rPr>
              <a:t>It is axiomatic that the antitrust laws were passed for “the protection of competition, not competitors.” Brown Shoe Co. v. United States, 370 U.S. 294, 320, 82 </a:t>
            </a:r>
            <a:r>
              <a:rPr lang="en-US" sz="2100" dirty="0" err="1">
                <a:latin typeface="Times New Roman" panose="02020603050405020304" pitchFamily="18" charset="0"/>
                <a:ea typeface="Times New Roman" panose="02020603050405020304" pitchFamily="18" charset="0"/>
                <a:cs typeface="Times New Roman" panose="02020603050405020304" pitchFamily="18" charset="0"/>
              </a:rPr>
              <a:t>S.Ct</a:t>
            </a:r>
            <a:r>
              <a:rPr lang="en-US" sz="2100" dirty="0">
                <a:latin typeface="Times New Roman" panose="02020603050405020304" pitchFamily="18" charset="0"/>
                <a:ea typeface="Times New Roman" panose="02020603050405020304" pitchFamily="18" charset="0"/>
                <a:cs typeface="Times New Roman" panose="02020603050405020304" pitchFamily="18" charset="0"/>
              </a:rPr>
              <a:t>. 1502, 1521 (1962). </a:t>
            </a:r>
          </a:p>
          <a:p>
            <a:pPr marL="457200" lvl="1" indent="0">
              <a:lnSpc>
                <a:spcPct val="107000"/>
              </a:lnSpc>
              <a:spcBef>
                <a:spcPts val="0"/>
              </a:spcBef>
              <a:spcAft>
                <a:spcPts val="800"/>
              </a:spcAft>
              <a:buNone/>
            </a:pPr>
            <a:r>
              <a:rPr lang="en-US" sz="2100" dirty="0">
                <a:latin typeface="Times New Roman" panose="02020603050405020304" pitchFamily="18" charset="0"/>
                <a:ea typeface="Times New Roman" panose="02020603050405020304" pitchFamily="18" charset="0"/>
                <a:cs typeface="Times New Roman" panose="02020603050405020304" pitchFamily="18" charset="0"/>
              </a:rPr>
              <a:t>…  </a:t>
            </a:r>
            <a:r>
              <a:rPr lang="en-US" sz="21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Even an act of pure malice </a:t>
            </a:r>
            <a:r>
              <a:rPr lang="en-US" sz="2100" dirty="0">
                <a:latin typeface="Times New Roman" panose="02020603050405020304" pitchFamily="18" charset="0"/>
                <a:ea typeface="Times New Roman" panose="02020603050405020304" pitchFamily="18" charset="0"/>
                <a:cs typeface="Times New Roman" panose="02020603050405020304" pitchFamily="18" charset="0"/>
              </a:rPr>
              <a:t>by one business competitor against another does not, without more, state a claim under the federal antitrust laws; those laws do not create a federal law of unfair competition or “purport to afford remedies for all torts committed by or against persons engaged in interstate commerce.”</a:t>
            </a:r>
          </a:p>
          <a:p>
            <a:pPr marL="457200" lvl="1" indent="0">
              <a:lnSpc>
                <a:spcPct val="107000"/>
              </a:lnSpc>
              <a:spcBef>
                <a:spcPts val="0"/>
              </a:spcBef>
              <a:spcAft>
                <a:spcPts val="800"/>
              </a:spcAft>
              <a:buNone/>
            </a:pPr>
            <a:r>
              <a:rPr lang="en-US" sz="20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(p.585) </a:t>
            </a:r>
            <a:r>
              <a:rPr lang="en-US" sz="20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“Evidence of below-cost pricing is not alone sufficient to permit an inference of probable recoupment and injury to competition.” </a:t>
            </a:r>
          </a:p>
          <a:p>
            <a:pPr marL="457200" lvl="1" indent="0">
              <a:lnSpc>
                <a:spcPct val="107000"/>
              </a:lnSpc>
              <a:spcBef>
                <a:spcPts val="0"/>
              </a:spcBef>
              <a:spcAft>
                <a:spcPts val="800"/>
              </a:spcAft>
              <a:buNone/>
            </a:pPr>
            <a:endParaRPr lang="en-US" sz="1900" dirty="0">
              <a:latin typeface="Times New Roman" panose="02020603050405020304" pitchFamily="18" charset="0"/>
              <a:ea typeface="Times New Roman" panose="02020603050405020304" pitchFamily="18" charset="0"/>
              <a:cs typeface="Times New Roman" panose="02020603050405020304" pitchFamily="18" charset="0"/>
            </a:endParaRPr>
          </a:p>
        </p:txBody>
      </p:sp>
      <p:sp>
        <p:nvSpPr>
          <p:cNvPr id="4" name="Slide Number Placeholder 3">
            <a:extLst>
              <a:ext uri="{FF2B5EF4-FFF2-40B4-BE49-F238E27FC236}">
                <a16:creationId xmlns:a16="http://schemas.microsoft.com/office/drawing/2014/main" id="{37818027-653E-4333-A004-83B836293C49}"/>
              </a:ext>
            </a:extLst>
          </p:cNvPr>
          <p:cNvSpPr>
            <a:spLocks noGrp="1"/>
          </p:cNvSpPr>
          <p:nvPr>
            <p:ph type="sldNum" sz="quarter" idx="12"/>
          </p:nvPr>
        </p:nvSpPr>
        <p:spPr/>
        <p:txBody>
          <a:bodyPr/>
          <a:lstStyle/>
          <a:p>
            <a:fld id="{49FE9C18-5816-4CEF-8AC4-B1A754444B7F}" type="slidenum">
              <a:rPr lang="en-US" smtClean="0"/>
              <a:t>12</a:t>
            </a:fld>
            <a:endParaRPr lang="en-US" dirty="0"/>
          </a:p>
        </p:txBody>
      </p:sp>
      <p:sp>
        <p:nvSpPr>
          <p:cNvPr id="21" name="TextBox 20">
            <a:extLst>
              <a:ext uri="{FF2B5EF4-FFF2-40B4-BE49-F238E27FC236}">
                <a16:creationId xmlns:a16="http://schemas.microsoft.com/office/drawing/2014/main" id="{EEE41364-FF50-4778-8A97-A7F085DDE5DF}"/>
              </a:ext>
            </a:extLst>
          </p:cNvPr>
          <p:cNvSpPr txBox="1"/>
          <p:nvPr/>
        </p:nvSpPr>
        <p:spPr>
          <a:xfrm>
            <a:off x="9329412" y="819831"/>
            <a:ext cx="2616654" cy="707886"/>
          </a:xfrm>
          <a:prstGeom prst="rect">
            <a:avLst/>
          </a:prstGeom>
          <a:noFill/>
          <a:ln w="38100">
            <a:solidFill>
              <a:srgbClr val="0070C0"/>
            </a:solidFill>
          </a:ln>
        </p:spPr>
        <p:txBody>
          <a:bodyPr wrap="square" rtlCol="0">
            <a:spAutoFit/>
          </a:bodyPr>
          <a:lstStyle/>
          <a:p>
            <a:r>
              <a:rPr lang="en-US" sz="2000" b="1" dirty="0">
                <a:solidFill>
                  <a:srgbClr val="0070C0"/>
                </a:solidFill>
              </a:rPr>
              <a:t>Recoupment is the goal of the conduct</a:t>
            </a:r>
            <a:endParaRPr lang="en-US" sz="2000" b="1" i="1" dirty="0">
              <a:solidFill>
                <a:srgbClr val="0070C0"/>
              </a:solidFill>
            </a:endParaRPr>
          </a:p>
        </p:txBody>
      </p:sp>
      <p:cxnSp>
        <p:nvCxnSpPr>
          <p:cNvPr id="22" name="Straight Arrow Connector 21">
            <a:extLst>
              <a:ext uri="{FF2B5EF4-FFF2-40B4-BE49-F238E27FC236}">
                <a16:creationId xmlns:a16="http://schemas.microsoft.com/office/drawing/2014/main" id="{2525B7E5-7FDD-4977-AA9D-354E82F080D3}"/>
              </a:ext>
            </a:extLst>
          </p:cNvPr>
          <p:cNvCxnSpPr>
            <a:cxnSpLocks/>
          </p:cNvCxnSpPr>
          <p:nvPr/>
        </p:nvCxnSpPr>
        <p:spPr>
          <a:xfrm flipH="1">
            <a:off x="8230557" y="993042"/>
            <a:ext cx="950313" cy="34118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8F2C3A79-154C-4C2E-ADBD-82A0099E0211}"/>
              </a:ext>
            </a:extLst>
          </p:cNvPr>
          <p:cNvSpPr txBox="1"/>
          <p:nvPr/>
        </p:nvSpPr>
        <p:spPr>
          <a:xfrm>
            <a:off x="9281171" y="1893843"/>
            <a:ext cx="2713137" cy="2554545"/>
          </a:xfrm>
          <a:prstGeom prst="rect">
            <a:avLst/>
          </a:prstGeom>
          <a:noFill/>
          <a:ln w="38100">
            <a:solidFill>
              <a:srgbClr val="0070C0"/>
            </a:solidFill>
          </a:ln>
        </p:spPr>
        <p:txBody>
          <a:bodyPr wrap="square" rtlCol="0">
            <a:spAutoFit/>
          </a:bodyPr>
          <a:lstStyle/>
          <a:p>
            <a:r>
              <a:rPr lang="en-US" sz="2000" b="1" dirty="0">
                <a:solidFill>
                  <a:srgbClr val="0070C0"/>
                </a:solidFill>
              </a:rPr>
              <a:t>Unsuccessful predation benefits consumers – </a:t>
            </a:r>
          </a:p>
          <a:p>
            <a:endParaRPr lang="en-US" sz="2000" b="1" dirty="0">
              <a:solidFill>
                <a:schemeClr val="accent1"/>
              </a:solidFill>
            </a:endParaRPr>
          </a:p>
          <a:p>
            <a:r>
              <a:rPr lang="en-US" sz="2000" b="1" i="1" dirty="0">
                <a:solidFill>
                  <a:srgbClr val="C00000"/>
                </a:solidFill>
              </a:rPr>
              <a:t>THIS ASSUMES NO EXIT, RATHER THAN RECOUPMENT THAT IS NOT PROFITABLE ON BALANCE</a:t>
            </a:r>
          </a:p>
        </p:txBody>
      </p:sp>
      <p:cxnSp>
        <p:nvCxnSpPr>
          <p:cNvPr id="26" name="Straight Arrow Connector 25">
            <a:extLst>
              <a:ext uri="{FF2B5EF4-FFF2-40B4-BE49-F238E27FC236}">
                <a16:creationId xmlns:a16="http://schemas.microsoft.com/office/drawing/2014/main" id="{6CA54EA8-520E-433F-8A2F-D21E09EC4C13}"/>
              </a:ext>
            </a:extLst>
          </p:cNvPr>
          <p:cNvCxnSpPr>
            <a:cxnSpLocks/>
          </p:cNvCxnSpPr>
          <p:nvPr/>
        </p:nvCxnSpPr>
        <p:spPr>
          <a:xfrm flipH="1">
            <a:off x="8230557" y="2971007"/>
            <a:ext cx="789651" cy="45799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38C9E2F-EEC8-4F79-8EB6-BABF57B1419B}"/>
              </a:ext>
            </a:extLst>
          </p:cNvPr>
          <p:cNvSpPr txBox="1"/>
          <p:nvPr/>
        </p:nvSpPr>
        <p:spPr>
          <a:xfrm>
            <a:off x="8548456" y="6033184"/>
            <a:ext cx="2743200" cy="646331"/>
          </a:xfrm>
          <a:prstGeom prst="rect">
            <a:avLst/>
          </a:prstGeom>
          <a:noFill/>
          <a:ln w="38100">
            <a:solidFill>
              <a:srgbClr val="0070C0"/>
            </a:solidFill>
          </a:ln>
        </p:spPr>
        <p:txBody>
          <a:bodyPr wrap="square" rtlCol="0">
            <a:spAutoFit/>
          </a:bodyPr>
          <a:lstStyle/>
          <a:p>
            <a:r>
              <a:rPr lang="en-US" b="1" dirty="0">
                <a:solidFill>
                  <a:srgbClr val="0070C0"/>
                </a:solidFill>
              </a:rPr>
              <a:t>Below-cost pricing does not prove Recoupment. </a:t>
            </a:r>
          </a:p>
        </p:txBody>
      </p:sp>
      <p:cxnSp>
        <p:nvCxnSpPr>
          <p:cNvPr id="14" name="Straight Arrow Connector 13">
            <a:extLst>
              <a:ext uri="{FF2B5EF4-FFF2-40B4-BE49-F238E27FC236}">
                <a16:creationId xmlns:a16="http://schemas.microsoft.com/office/drawing/2014/main" id="{D28CD27C-C9E1-4346-AC34-186E7F286FB7}"/>
              </a:ext>
            </a:extLst>
          </p:cNvPr>
          <p:cNvCxnSpPr>
            <a:cxnSpLocks/>
          </p:cNvCxnSpPr>
          <p:nvPr/>
        </p:nvCxnSpPr>
        <p:spPr>
          <a:xfrm flipH="1" flipV="1">
            <a:off x="7344855" y="6143061"/>
            <a:ext cx="1093630" cy="17159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5" name="TextBox 14">
            <a:extLst>
              <a:ext uri="{FF2B5EF4-FFF2-40B4-BE49-F238E27FC236}">
                <a16:creationId xmlns:a16="http://schemas.microsoft.com/office/drawing/2014/main" id="{75F79A1A-9A82-4AEA-9665-4D7C88428381}"/>
              </a:ext>
            </a:extLst>
          </p:cNvPr>
          <p:cNvSpPr txBox="1"/>
          <p:nvPr/>
        </p:nvSpPr>
        <p:spPr>
          <a:xfrm>
            <a:off x="9384490" y="4929175"/>
            <a:ext cx="2616654" cy="646331"/>
          </a:xfrm>
          <a:prstGeom prst="rect">
            <a:avLst/>
          </a:prstGeom>
          <a:noFill/>
          <a:ln w="38100">
            <a:solidFill>
              <a:srgbClr val="0070C0"/>
            </a:solidFill>
          </a:ln>
        </p:spPr>
        <p:txBody>
          <a:bodyPr wrap="square" rtlCol="0">
            <a:spAutoFit/>
          </a:bodyPr>
          <a:lstStyle/>
          <a:p>
            <a:r>
              <a:rPr lang="en-US" b="1" dirty="0">
                <a:solidFill>
                  <a:srgbClr val="0070C0"/>
                </a:solidFill>
              </a:rPr>
              <a:t>Harm to a competitor is not enough</a:t>
            </a:r>
            <a:endParaRPr lang="en-US" b="1" i="1" dirty="0">
              <a:solidFill>
                <a:srgbClr val="0070C0"/>
              </a:solidFill>
            </a:endParaRPr>
          </a:p>
        </p:txBody>
      </p:sp>
      <p:cxnSp>
        <p:nvCxnSpPr>
          <p:cNvPr id="20" name="Straight Arrow Connector 19">
            <a:extLst>
              <a:ext uri="{FF2B5EF4-FFF2-40B4-BE49-F238E27FC236}">
                <a16:creationId xmlns:a16="http://schemas.microsoft.com/office/drawing/2014/main" id="{9C2C7B95-EA46-4482-B9F7-EAB98C10B0FE}"/>
              </a:ext>
            </a:extLst>
          </p:cNvPr>
          <p:cNvCxnSpPr>
            <a:cxnSpLocks/>
          </p:cNvCxnSpPr>
          <p:nvPr/>
        </p:nvCxnSpPr>
        <p:spPr>
          <a:xfrm flipH="1" flipV="1">
            <a:off x="8397527" y="5169111"/>
            <a:ext cx="793550" cy="13896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17157902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00124" y="-208433"/>
            <a:ext cx="9637615" cy="1325563"/>
          </a:xfrm>
        </p:spPr>
        <p:txBody>
          <a:bodyPr>
            <a:normAutofit/>
          </a:bodyPr>
          <a:lstStyle/>
          <a:p>
            <a:r>
              <a:rPr lang="en-US" dirty="0"/>
              <a:t>Recoupment Has 2 Elements</a:t>
            </a:r>
          </a:p>
        </p:txBody>
      </p:sp>
      <p:sp>
        <p:nvSpPr>
          <p:cNvPr id="3" name="Content Placeholder 2"/>
          <p:cNvSpPr>
            <a:spLocks noGrp="1"/>
          </p:cNvSpPr>
          <p:nvPr>
            <p:ph idx="1"/>
          </p:nvPr>
        </p:nvSpPr>
        <p:spPr>
          <a:xfrm>
            <a:off x="371476" y="764994"/>
            <a:ext cx="8239124" cy="5773918"/>
          </a:xfrm>
        </p:spPr>
        <p:txBody>
          <a:bodyPr>
            <a:noAutofit/>
          </a:bodyPr>
          <a:lstStyle/>
          <a:p>
            <a:pPr marL="457200" lvl="1" indent="0">
              <a:spcBef>
                <a:spcPts val="0"/>
              </a:spcBef>
              <a:spcAft>
                <a:spcPts val="800"/>
              </a:spcAft>
              <a:buNone/>
            </a:pPr>
            <a:r>
              <a:rPr lang="en-US" sz="16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 585 top) </a:t>
            </a:r>
            <a:r>
              <a:rPr lang="en-US" sz="16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For recoupment to occur, below-cost pricing must be capable, as a threshold matter, of producing the intended effects on the firm’s rivals, whether driving them from the market, or, as was alleged to be the goal here, causing them to raise their prices to supracompetitive levels within a disciplined oligopoly. </a:t>
            </a:r>
            <a:r>
              <a:rPr lang="en-US" sz="1600" dirty="0">
                <a:latin typeface="Times New Roman" panose="02020603050405020304" pitchFamily="18" charset="0"/>
                <a:ea typeface="Times New Roman" panose="02020603050405020304" pitchFamily="18" charset="0"/>
                <a:cs typeface="Times New Roman" panose="02020603050405020304" pitchFamily="18" charset="0"/>
              </a:rPr>
              <a:t>This requires an understanding of the </a:t>
            </a:r>
            <a:r>
              <a:rPr lang="en-US" sz="1600" b="1" dirty="0">
                <a:solidFill>
                  <a:srgbClr val="0070C0"/>
                </a:solidFill>
                <a:latin typeface="Times New Roman" panose="02020603050405020304" pitchFamily="18" charset="0"/>
                <a:ea typeface="Times New Roman" panose="02020603050405020304" pitchFamily="18" charset="0"/>
                <a:cs typeface="Times New Roman" panose="02020603050405020304" pitchFamily="18" charset="0"/>
              </a:rPr>
              <a:t>extent and duration of the alleged predation, the relative financial strength of the predator and its intended victim, and their respective incentives and will. </a:t>
            </a:r>
            <a:r>
              <a:rPr lang="en-US" sz="1600" dirty="0">
                <a:latin typeface="Times New Roman" panose="02020603050405020304" pitchFamily="18" charset="0"/>
                <a:ea typeface="Times New Roman" panose="02020603050405020304" pitchFamily="18" charset="0"/>
                <a:cs typeface="Times New Roman" panose="02020603050405020304" pitchFamily="18" charset="0"/>
              </a:rPr>
              <a:t>* * * The inquiry is whether, given the aggregate losses caused by the below-cost pricing, the intended target would likely succumb.</a:t>
            </a:r>
          </a:p>
          <a:p>
            <a:pPr marL="457200" lvl="1" indent="0">
              <a:spcBef>
                <a:spcPts val="0"/>
              </a:spcBef>
              <a:spcAft>
                <a:spcPts val="800"/>
              </a:spcAft>
              <a:buNone/>
            </a:pPr>
            <a:r>
              <a:rPr lang="en-US" sz="16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 585) </a:t>
            </a:r>
            <a:r>
              <a:rPr lang="en-US" sz="1600" dirty="0">
                <a:latin typeface="Times New Roman" panose="02020603050405020304" pitchFamily="18" charset="0"/>
                <a:ea typeface="Times New Roman" panose="02020603050405020304" pitchFamily="18" charset="0"/>
                <a:cs typeface="Times New Roman" panose="02020603050405020304" pitchFamily="18" charset="0"/>
              </a:rPr>
              <a:t>If circumstances indicate that below-cost pricing could likely produce its intended effect on the target, there is still the further question whether it would likely injure competition in the relevant market. </a:t>
            </a:r>
            <a:r>
              <a:rPr lang="en-US" sz="16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The plaintiff must demonstrate that there is a likelihood that the predatory scheme alleged would cause a rise in prices above a competitive level that </a:t>
            </a:r>
            <a:r>
              <a:rPr lang="en-US" sz="1600" u="sng"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would be sufficient to compensate</a:t>
            </a:r>
            <a:r>
              <a:rPr lang="en-US" sz="16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 for the amounts expended on the predation, including the time value of the money invested in it. </a:t>
            </a:r>
            <a:r>
              <a:rPr lang="en-US" sz="1600" dirty="0">
                <a:latin typeface="Times New Roman" panose="02020603050405020304" pitchFamily="18" charset="0"/>
                <a:ea typeface="Times New Roman" panose="02020603050405020304" pitchFamily="18" charset="0"/>
                <a:cs typeface="Times New Roman" panose="02020603050405020304" pitchFamily="18" charset="0"/>
              </a:rPr>
              <a:t>As we have observed on a prior occasion, </a:t>
            </a:r>
            <a:r>
              <a:rPr lang="en-US" sz="1600" b="1"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“[i]n order to recoup their losses, [predators] must obtain enough market power to set higher than competitive prices, and then must sustain those prices long enough to earn in excess profits what they earlier gave up in below-cost prices.” (Matsushita).</a:t>
            </a:r>
          </a:p>
          <a:p>
            <a:pPr marL="457200" lvl="1" indent="0">
              <a:spcBef>
                <a:spcPts val="0"/>
              </a:spcBef>
              <a:spcAft>
                <a:spcPts val="800"/>
              </a:spcAft>
              <a:buNone/>
            </a:pPr>
            <a:r>
              <a:rPr lang="en-US" sz="16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 585) </a:t>
            </a:r>
            <a:r>
              <a:rPr lang="en-US" sz="1600" dirty="0">
                <a:latin typeface="Times New Roman" panose="02020603050405020304" pitchFamily="18" charset="0"/>
                <a:ea typeface="Times New Roman" panose="02020603050405020304" pitchFamily="18" charset="0"/>
                <a:cs typeface="Times New Roman" panose="02020603050405020304" pitchFamily="18" charset="0"/>
              </a:rPr>
              <a:t>If market circumstances or deficiencies in proof would bar a reasonable jury from finding that the scheme alleged would likely result in sustained supracompetitive pricing, the plaintiff’s case has failed. In certain situations—for example, where the</a:t>
            </a:r>
            <a:r>
              <a:rPr lang="en-US" sz="1600" b="1" dirty="0">
                <a:solidFill>
                  <a:srgbClr val="0070C0"/>
                </a:solidFill>
                <a:latin typeface="Times New Roman" panose="02020603050405020304" pitchFamily="18" charset="0"/>
                <a:ea typeface="Times New Roman" panose="02020603050405020304" pitchFamily="18" charset="0"/>
                <a:cs typeface="Times New Roman" panose="02020603050405020304" pitchFamily="18" charset="0"/>
              </a:rPr>
              <a:t> market is highly diffuse and competitive, or where new entry is easy, or the defendant lacks adequate excess capacity to absorb the market shares </a:t>
            </a:r>
            <a:r>
              <a:rPr lang="en-US" sz="1600" dirty="0">
                <a:latin typeface="Times New Roman" panose="02020603050405020304" pitchFamily="18" charset="0"/>
                <a:ea typeface="Times New Roman" panose="02020603050405020304" pitchFamily="18" charset="0"/>
                <a:cs typeface="Times New Roman" panose="02020603050405020304" pitchFamily="18" charset="0"/>
              </a:rPr>
              <a:t>of his rivals and cannot quickly create or purchase new capacity—</a:t>
            </a:r>
            <a:r>
              <a:rPr lang="en-US" sz="16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summary disposition of the case is appropriate.</a:t>
            </a:r>
          </a:p>
          <a:p>
            <a:pPr marL="457200" lvl="1" indent="0">
              <a:spcBef>
                <a:spcPts val="0"/>
              </a:spcBef>
              <a:spcAft>
                <a:spcPts val="800"/>
              </a:spcAft>
              <a:buNone/>
            </a:pPr>
            <a:endParaRPr lang="en-US" sz="1600" dirty="0">
              <a:latin typeface="Times New Roman" panose="02020603050405020304" pitchFamily="18" charset="0"/>
              <a:ea typeface="Times New Roman" panose="02020603050405020304" pitchFamily="18" charset="0"/>
              <a:cs typeface="Times New Roman" panose="02020603050405020304" pitchFamily="18" charset="0"/>
            </a:endParaRPr>
          </a:p>
        </p:txBody>
      </p:sp>
      <p:sp>
        <p:nvSpPr>
          <p:cNvPr id="4" name="Slide Number Placeholder 3">
            <a:extLst>
              <a:ext uri="{FF2B5EF4-FFF2-40B4-BE49-F238E27FC236}">
                <a16:creationId xmlns:a16="http://schemas.microsoft.com/office/drawing/2014/main" id="{37818027-653E-4333-A004-83B836293C49}"/>
              </a:ext>
            </a:extLst>
          </p:cNvPr>
          <p:cNvSpPr>
            <a:spLocks noGrp="1"/>
          </p:cNvSpPr>
          <p:nvPr>
            <p:ph type="sldNum" sz="quarter" idx="12"/>
          </p:nvPr>
        </p:nvSpPr>
        <p:spPr/>
        <p:txBody>
          <a:bodyPr/>
          <a:lstStyle/>
          <a:p>
            <a:fld id="{49FE9C18-5816-4CEF-8AC4-B1A754444B7F}" type="slidenum">
              <a:rPr lang="en-US" smtClean="0"/>
              <a:t>13</a:t>
            </a:fld>
            <a:endParaRPr lang="en-US" dirty="0"/>
          </a:p>
        </p:txBody>
      </p:sp>
      <p:sp>
        <p:nvSpPr>
          <p:cNvPr id="5" name="TextBox 4">
            <a:extLst>
              <a:ext uri="{FF2B5EF4-FFF2-40B4-BE49-F238E27FC236}">
                <a16:creationId xmlns:a16="http://schemas.microsoft.com/office/drawing/2014/main" id="{D8CC9242-8965-409F-9E3E-EEB5044396B9}"/>
              </a:ext>
            </a:extLst>
          </p:cNvPr>
          <p:cNvSpPr txBox="1"/>
          <p:nvPr/>
        </p:nvSpPr>
        <p:spPr>
          <a:xfrm>
            <a:off x="9845145" y="2439304"/>
            <a:ext cx="1842030" cy="1015663"/>
          </a:xfrm>
          <a:prstGeom prst="rect">
            <a:avLst/>
          </a:prstGeom>
          <a:noFill/>
          <a:ln w="38100">
            <a:solidFill>
              <a:srgbClr val="0070C0"/>
            </a:solidFill>
          </a:ln>
        </p:spPr>
        <p:txBody>
          <a:bodyPr wrap="square" rtlCol="0">
            <a:spAutoFit/>
          </a:bodyPr>
          <a:lstStyle/>
          <a:p>
            <a:r>
              <a:rPr lang="en-US" sz="2000" b="1" dirty="0">
                <a:solidFill>
                  <a:srgbClr val="0070C0"/>
                </a:solidFill>
              </a:rPr>
              <a:t>Recoupment Element #A</a:t>
            </a:r>
          </a:p>
          <a:p>
            <a:r>
              <a:rPr lang="en-US" sz="2000" b="1" i="1" dirty="0">
                <a:solidFill>
                  <a:srgbClr val="0070C0"/>
                </a:solidFill>
              </a:rPr>
              <a:t>(Higher Prices)</a:t>
            </a:r>
          </a:p>
        </p:txBody>
      </p:sp>
      <p:cxnSp>
        <p:nvCxnSpPr>
          <p:cNvPr id="6" name="Straight Arrow Connector 5">
            <a:extLst>
              <a:ext uri="{FF2B5EF4-FFF2-40B4-BE49-F238E27FC236}">
                <a16:creationId xmlns:a16="http://schemas.microsoft.com/office/drawing/2014/main" id="{870FC49A-E540-4E46-8288-74A90CA6EEB0}"/>
              </a:ext>
            </a:extLst>
          </p:cNvPr>
          <p:cNvCxnSpPr>
            <a:cxnSpLocks/>
            <a:stCxn id="5" idx="1"/>
          </p:cNvCxnSpPr>
          <p:nvPr/>
        </p:nvCxnSpPr>
        <p:spPr>
          <a:xfrm flipH="1">
            <a:off x="8610601" y="2947136"/>
            <a:ext cx="1234544" cy="28479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F2257A30-183A-4288-BE76-1C9FD4F9BFF1}"/>
              </a:ext>
            </a:extLst>
          </p:cNvPr>
          <p:cNvSpPr txBox="1"/>
          <p:nvPr/>
        </p:nvSpPr>
        <p:spPr>
          <a:xfrm>
            <a:off x="9716725" y="4120876"/>
            <a:ext cx="1842030" cy="1323439"/>
          </a:xfrm>
          <a:prstGeom prst="rect">
            <a:avLst/>
          </a:prstGeom>
          <a:noFill/>
          <a:ln w="38100">
            <a:solidFill>
              <a:srgbClr val="0070C0"/>
            </a:solidFill>
          </a:ln>
        </p:spPr>
        <p:txBody>
          <a:bodyPr wrap="square" rtlCol="0">
            <a:spAutoFit/>
          </a:bodyPr>
          <a:lstStyle/>
          <a:p>
            <a:r>
              <a:rPr lang="en-US" sz="2000" b="1" dirty="0">
                <a:solidFill>
                  <a:srgbClr val="0070C0"/>
                </a:solidFill>
              </a:rPr>
              <a:t>Recoupment Element #B </a:t>
            </a:r>
            <a:r>
              <a:rPr lang="en-US" sz="2000" b="1" i="1" dirty="0">
                <a:solidFill>
                  <a:srgbClr val="0070C0"/>
                </a:solidFill>
              </a:rPr>
              <a:t>(Overall </a:t>
            </a:r>
            <a:r>
              <a:rPr lang="en-US" sz="2000" b="1" i="1" dirty="0" err="1">
                <a:solidFill>
                  <a:srgbClr val="0070C0"/>
                </a:solidFill>
              </a:rPr>
              <a:t>Profitabilty</a:t>
            </a:r>
            <a:r>
              <a:rPr lang="en-US" sz="2000" b="1" i="1" dirty="0">
                <a:solidFill>
                  <a:srgbClr val="0070C0"/>
                </a:solidFill>
              </a:rPr>
              <a:t>)</a:t>
            </a:r>
          </a:p>
        </p:txBody>
      </p:sp>
      <p:cxnSp>
        <p:nvCxnSpPr>
          <p:cNvPr id="8" name="Straight Arrow Connector 7">
            <a:extLst>
              <a:ext uri="{FF2B5EF4-FFF2-40B4-BE49-F238E27FC236}">
                <a16:creationId xmlns:a16="http://schemas.microsoft.com/office/drawing/2014/main" id="{745D8289-CECA-4AB9-8E14-E7B49A77BE83}"/>
              </a:ext>
            </a:extLst>
          </p:cNvPr>
          <p:cNvCxnSpPr>
            <a:cxnSpLocks/>
          </p:cNvCxnSpPr>
          <p:nvPr/>
        </p:nvCxnSpPr>
        <p:spPr>
          <a:xfrm flipH="1" flipV="1">
            <a:off x="8503926" y="4660873"/>
            <a:ext cx="1215494" cy="7489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FB24C880-5518-4414-85BF-89BEA1390A19}"/>
              </a:ext>
            </a:extLst>
          </p:cNvPr>
          <p:cNvSpPr txBox="1"/>
          <p:nvPr/>
        </p:nvSpPr>
        <p:spPr>
          <a:xfrm>
            <a:off x="9464327" y="903462"/>
            <a:ext cx="2394297" cy="707886"/>
          </a:xfrm>
          <a:prstGeom prst="rect">
            <a:avLst/>
          </a:prstGeom>
          <a:noFill/>
          <a:ln w="38100">
            <a:solidFill>
              <a:srgbClr val="0070C0"/>
            </a:solidFill>
          </a:ln>
        </p:spPr>
        <p:txBody>
          <a:bodyPr wrap="square" rtlCol="0">
            <a:spAutoFit/>
          </a:bodyPr>
          <a:lstStyle/>
          <a:p>
            <a:r>
              <a:rPr lang="en-US" sz="2000" b="1" dirty="0">
                <a:solidFill>
                  <a:srgbClr val="0070C0"/>
                </a:solidFill>
              </a:rPr>
              <a:t>Some key facts for “war of attrition”</a:t>
            </a:r>
            <a:endParaRPr lang="en-US" sz="2000" b="1" i="1" dirty="0">
              <a:solidFill>
                <a:srgbClr val="0070C0"/>
              </a:solidFill>
            </a:endParaRPr>
          </a:p>
        </p:txBody>
      </p:sp>
      <p:cxnSp>
        <p:nvCxnSpPr>
          <p:cNvPr id="10" name="Straight Arrow Connector 9">
            <a:extLst>
              <a:ext uri="{FF2B5EF4-FFF2-40B4-BE49-F238E27FC236}">
                <a16:creationId xmlns:a16="http://schemas.microsoft.com/office/drawing/2014/main" id="{8A6E25E4-617B-497B-9CE8-E8D51BFF963E}"/>
              </a:ext>
            </a:extLst>
          </p:cNvPr>
          <p:cNvCxnSpPr>
            <a:cxnSpLocks/>
          </p:cNvCxnSpPr>
          <p:nvPr/>
        </p:nvCxnSpPr>
        <p:spPr>
          <a:xfrm flipH="1">
            <a:off x="8254530" y="1466829"/>
            <a:ext cx="1234542" cy="43868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D9032F7F-198B-410F-8A87-198015B889D6}"/>
              </a:ext>
            </a:extLst>
          </p:cNvPr>
          <p:cNvSpPr txBox="1"/>
          <p:nvPr/>
        </p:nvSpPr>
        <p:spPr>
          <a:xfrm>
            <a:off x="9489072" y="5708354"/>
            <a:ext cx="2530102" cy="707886"/>
          </a:xfrm>
          <a:prstGeom prst="rect">
            <a:avLst/>
          </a:prstGeom>
          <a:noFill/>
          <a:ln w="38100">
            <a:solidFill>
              <a:srgbClr val="0070C0"/>
            </a:solidFill>
          </a:ln>
        </p:spPr>
        <p:txBody>
          <a:bodyPr wrap="square" rtlCol="0">
            <a:spAutoFit/>
          </a:bodyPr>
          <a:lstStyle/>
          <a:p>
            <a:r>
              <a:rPr lang="en-US" sz="2000" b="1" dirty="0">
                <a:solidFill>
                  <a:srgbClr val="0070C0"/>
                </a:solidFill>
              </a:rPr>
              <a:t>Evidence of  likely non-recoupment</a:t>
            </a:r>
            <a:endParaRPr lang="en-US" sz="2000" b="1" i="1" dirty="0">
              <a:solidFill>
                <a:srgbClr val="0070C0"/>
              </a:solidFill>
            </a:endParaRPr>
          </a:p>
        </p:txBody>
      </p:sp>
      <p:cxnSp>
        <p:nvCxnSpPr>
          <p:cNvPr id="14" name="Straight Arrow Connector 13">
            <a:extLst>
              <a:ext uri="{FF2B5EF4-FFF2-40B4-BE49-F238E27FC236}">
                <a16:creationId xmlns:a16="http://schemas.microsoft.com/office/drawing/2014/main" id="{621C9BD8-5557-4C70-B1A8-7F7BCD2FCDC6}"/>
              </a:ext>
            </a:extLst>
          </p:cNvPr>
          <p:cNvCxnSpPr>
            <a:cxnSpLocks/>
          </p:cNvCxnSpPr>
          <p:nvPr/>
        </p:nvCxnSpPr>
        <p:spPr>
          <a:xfrm flipH="1" flipV="1">
            <a:off x="8349778" y="5591097"/>
            <a:ext cx="1044046" cy="17714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1653506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2D8A30F-182E-4619-B879-297E64370BDF}"/>
              </a:ext>
            </a:extLst>
          </p:cNvPr>
          <p:cNvSpPr>
            <a:spLocks noGrp="1"/>
          </p:cNvSpPr>
          <p:nvPr>
            <p:ph type="title"/>
          </p:nvPr>
        </p:nvSpPr>
        <p:spPr>
          <a:xfrm>
            <a:off x="339365" y="365125"/>
            <a:ext cx="11528785" cy="1325563"/>
          </a:xfrm>
        </p:spPr>
        <p:txBody>
          <a:bodyPr/>
          <a:lstStyle/>
          <a:p>
            <a:r>
              <a:rPr lang="en-US" dirty="0"/>
              <a:t>Decision Theory Justifications for the High Evidentiary Bar </a:t>
            </a:r>
            <a:br>
              <a:rPr lang="en-US" dirty="0"/>
            </a:br>
            <a:r>
              <a:rPr lang="en-US" sz="1800" i="1" dirty="0">
                <a:solidFill>
                  <a:srgbClr val="00B0F0"/>
                </a:solidFill>
              </a:rPr>
              <a:t>(pp. 585(bottom); 586(top))</a:t>
            </a:r>
            <a:endParaRPr lang="en-US" i="1" dirty="0">
              <a:solidFill>
                <a:srgbClr val="00B0F0"/>
              </a:solidFill>
            </a:endParaRPr>
          </a:p>
        </p:txBody>
      </p:sp>
      <p:sp>
        <p:nvSpPr>
          <p:cNvPr id="3" name="Content Placeholder 2">
            <a:extLst>
              <a:ext uri="{FF2B5EF4-FFF2-40B4-BE49-F238E27FC236}">
                <a16:creationId xmlns:a16="http://schemas.microsoft.com/office/drawing/2014/main" id="{57EDD353-B8D4-4386-8F03-56903E010C02}"/>
              </a:ext>
            </a:extLst>
          </p:cNvPr>
          <p:cNvSpPr>
            <a:spLocks noGrp="1"/>
          </p:cNvSpPr>
          <p:nvPr>
            <p:ph idx="1"/>
          </p:nvPr>
        </p:nvSpPr>
        <p:spPr>
          <a:xfrm>
            <a:off x="485775" y="1690688"/>
            <a:ext cx="8391525" cy="5030787"/>
          </a:xfrm>
        </p:spPr>
        <p:txBody>
          <a:bodyPr>
            <a:normAutofit fontScale="62500" lnSpcReduction="20000"/>
          </a:bodyPr>
          <a:lstStyle/>
          <a:p>
            <a:r>
              <a:rPr lang="en-US" dirty="0">
                <a:latin typeface="Times New Roman" panose="02020603050405020304" pitchFamily="18" charset="0"/>
                <a:ea typeface="Times New Roman" panose="02020603050405020304" pitchFamily="18" charset="0"/>
                <a:cs typeface="Times New Roman" panose="02020603050405020304" pitchFamily="18" charset="0"/>
              </a:rPr>
              <a:t>“These prerequisites to recovery are not easy to establish, but they are not artificial obstacles to recovery; rather, they are essential components of real market injury.”  </a:t>
            </a:r>
          </a:p>
          <a:p>
            <a:r>
              <a:rPr lang="en-US"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“As we have said in the Sherman Act context, “predatory pricing schemes are rarely tried, and even more rarely successful,” Matsushita</a:t>
            </a:r>
            <a:r>
              <a:rPr lang="en-US" dirty="0">
                <a:latin typeface="Times New Roman" panose="02020603050405020304" pitchFamily="18" charset="0"/>
                <a:ea typeface="Times New Roman" panose="02020603050405020304" pitchFamily="18" charset="0"/>
                <a:cs typeface="Times New Roman" panose="02020603050405020304" pitchFamily="18" charset="0"/>
              </a:rPr>
              <a:t>, 475 U.S., at 589, 106 </a:t>
            </a:r>
            <a:r>
              <a:rPr lang="en-US" dirty="0" err="1">
                <a:latin typeface="Times New Roman" panose="02020603050405020304" pitchFamily="18" charset="0"/>
                <a:ea typeface="Times New Roman" panose="02020603050405020304" pitchFamily="18" charset="0"/>
                <a:cs typeface="Times New Roman" panose="02020603050405020304" pitchFamily="18" charset="0"/>
              </a:rPr>
              <a:t>S.Ct</a:t>
            </a:r>
            <a:r>
              <a:rPr lang="en-US" dirty="0">
                <a:latin typeface="Times New Roman" panose="02020603050405020304" pitchFamily="18" charset="0"/>
                <a:ea typeface="Times New Roman" panose="02020603050405020304" pitchFamily="18" charset="0"/>
                <a:cs typeface="Times New Roman" panose="02020603050405020304" pitchFamily="18" charset="0"/>
              </a:rPr>
              <a:t>., at 1357</a:t>
            </a:r>
          </a:p>
          <a:p>
            <a:r>
              <a:rPr lang="en-US"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“[A]</a:t>
            </a:r>
            <a:r>
              <a:rPr lang="en-US" dirty="0" err="1">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nd</a:t>
            </a:r>
            <a:r>
              <a:rPr lang="en-US"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 the costs of an erroneous finding of liability are high. “[T]he mechanism by which a firm engages in predatory pricing—lowering prices—is the same mechanism by which a firm stimulates competition; because ‘cutting prices in order to increase business often is the very essence of competition . . . </a:t>
            </a:r>
            <a:r>
              <a:rPr lang="en-US" dirty="0">
                <a:latin typeface="Times New Roman" panose="02020603050405020304" pitchFamily="18" charset="0"/>
                <a:ea typeface="Times New Roman" panose="02020603050405020304" pitchFamily="18" charset="0"/>
                <a:cs typeface="Times New Roman" panose="02020603050405020304" pitchFamily="18" charset="0"/>
              </a:rPr>
              <a:t>[;] </a:t>
            </a:r>
          </a:p>
          <a:p>
            <a:r>
              <a:rPr lang="en-US"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“[M]</a:t>
            </a:r>
            <a:r>
              <a:rPr lang="en-US" dirty="0" err="1">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istaken</a:t>
            </a:r>
            <a:r>
              <a:rPr lang="en-US"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 inferences . . . are especially costly, because they chill the very conduct the antitrust laws are designed to protect.’ </a:t>
            </a:r>
            <a:r>
              <a:rPr lang="en-US" dirty="0">
                <a:latin typeface="Times New Roman" panose="02020603050405020304" pitchFamily="18" charset="0"/>
                <a:ea typeface="Times New Roman" panose="02020603050405020304" pitchFamily="18" charset="0"/>
                <a:cs typeface="Times New Roman" panose="02020603050405020304" pitchFamily="18" charset="0"/>
              </a:rPr>
              <a:t>” Cargill, 479 U.S., at 122, n. 17, 107 </a:t>
            </a:r>
            <a:r>
              <a:rPr lang="en-US" dirty="0" err="1">
                <a:latin typeface="Times New Roman" panose="02020603050405020304" pitchFamily="18" charset="0"/>
                <a:ea typeface="Times New Roman" panose="02020603050405020304" pitchFamily="18" charset="0"/>
                <a:cs typeface="Times New Roman" panose="02020603050405020304" pitchFamily="18" charset="0"/>
              </a:rPr>
              <a:t>S.Ct</a:t>
            </a:r>
            <a:r>
              <a:rPr lang="en-US" dirty="0">
                <a:latin typeface="Times New Roman" panose="02020603050405020304" pitchFamily="18" charset="0"/>
                <a:ea typeface="Times New Roman" panose="02020603050405020304" pitchFamily="18" charset="0"/>
                <a:cs typeface="Times New Roman" panose="02020603050405020304" pitchFamily="18" charset="0"/>
              </a:rPr>
              <a:t>., at 495, n. 17 (quoting Matsushita, 475 U.S., at 594, 106 </a:t>
            </a:r>
            <a:r>
              <a:rPr lang="en-US" dirty="0" err="1">
                <a:latin typeface="Times New Roman" panose="02020603050405020304" pitchFamily="18" charset="0"/>
                <a:ea typeface="Times New Roman" panose="02020603050405020304" pitchFamily="18" charset="0"/>
                <a:cs typeface="Times New Roman" panose="02020603050405020304" pitchFamily="18" charset="0"/>
              </a:rPr>
              <a:t>S.Ct</a:t>
            </a:r>
            <a:r>
              <a:rPr lang="en-US" dirty="0">
                <a:latin typeface="Times New Roman" panose="02020603050405020304" pitchFamily="18" charset="0"/>
                <a:ea typeface="Times New Roman" panose="02020603050405020304" pitchFamily="18" charset="0"/>
                <a:cs typeface="Times New Roman" panose="02020603050405020304" pitchFamily="18" charset="0"/>
              </a:rPr>
              <a:t>., at 1360).” </a:t>
            </a:r>
          </a:p>
          <a:p>
            <a:r>
              <a:rPr lang="en-US" dirty="0">
                <a:latin typeface="Times New Roman" panose="02020603050405020304" pitchFamily="18" charset="0"/>
                <a:ea typeface="Times New Roman" panose="02020603050405020304" pitchFamily="18" charset="0"/>
                <a:cs typeface="Times New Roman" panose="02020603050405020304" pitchFamily="18" charset="0"/>
              </a:rPr>
              <a:t>“It would be ironic indeed if the standards for predatory pricing liability were so low that antitrust suits themselves became a tool for keeping prices high.”</a:t>
            </a:r>
          </a:p>
          <a:p>
            <a:pPr marL="0" indent="0">
              <a:buNone/>
            </a:pPr>
            <a:endParaRPr lang="en-US" dirty="0"/>
          </a:p>
          <a:p>
            <a:pPr marL="0" indent="0">
              <a:buNone/>
            </a:pPr>
            <a:r>
              <a:rPr lang="en-US" b="1" i="1" dirty="0"/>
              <a:t>And Recall also </a:t>
            </a:r>
          </a:p>
          <a:p>
            <a:r>
              <a:rPr lang="en-US" sz="26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 638) </a:t>
            </a:r>
            <a:r>
              <a:rPr lang="en-US" sz="28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 beyond the practical ability of a judicial tribunal to control without courting intolerable risks of chilling legitimate price-cutting.”</a:t>
            </a:r>
            <a:endParaRPr lang="en-US" dirty="0"/>
          </a:p>
        </p:txBody>
      </p:sp>
      <p:sp>
        <p:nvSpPr>
          <p:cNvPr id="4" name="Slide Number Placeholder 3">
            <a:extLst>
              <a:ext uri="{FF2B5EF4-FFF2-40B4-BE49-F238E27FC236}">
                <a16:creationId xmlns:a16="http://schemas.microsoft.com/office/drawing/2014/main" id="{5D59DBF6-1F1B-468D-AFE8-C1B9F9F18523}"/>
              </a:ext>
            </a:extLst>
          </p:cNvPr>
          <p:cNvSpPr>
            <a:spLocks noGrp="1"/>
          </p:cNvSpPr>
          <p:nvPr>
            <p:ph type="sldNum" sz="quarter" idx="12"/>
          </p:nvPr>
        </p:nvSpPr>
        <p:spPr/>
        <p:txBody>
          <a:bodyPr/>
          <a:lstStyle/>
          <a:p>
            <a:fld id="{C62BE4E1-E33C-4146-86BB-F757879F36D6}" type="slidenum">
              <a:rPr lang="en-US" smtClean="0"/>
              <a:t>14</a:t>
            </a:fld>
            <a:endParaRPr lang="en-US"/>
          </a:p>
        </p:txBody>
      </p:sp>
      <p:sp>
        <p:nvSpPr>
          <p:cNvPr id="5" name="TextBox 4">
            <a:extLst>
              <a:ext uri="{FF2B5EF4-FFF2-40B4-BE49-F238E27FC236}">
                <a16:creationId xmlns:a16="http://schemas.microsoft.com/office/drawing/2014/main" id="{D96683E9-CD4C-4525-BDA2-97E035AA6665}"/>
              </a:ext>
            </a:extLst>
          </p:cNvPr>
          <p:cNvSpPr txBox="1"/>
          <p:nvPr/>
        </p:nvSpPr>
        <p:spPr>
          <a:xfrm>
            <a:off x="9845144" y="1969711"/>
            <a:ext cx="2117470" cy="1015663"/>
          </a:xfrm>
          <a:prstGeom prst="rect">
            <a:avLst/>
          </a:prstGeom>
          <a:noFill/>
          <a:ln w="38100">
            <a:solidFill>
              <a:srgbClr val="0070C0"/>
            </a:solidFill>
          </a:ln>
        </p:spPr>
        <p:txBody>
          <a:bodyPr wrap="square" rtlCol="0">
            <a:spAutoFit/>
          </a:bodyPr>
          <a:lstStyle/>
          <a:p>
            <a:r>
              <a:rPr lang="en-US" sz="2000" b="1" dirty="0">
                <a:solidFill>
                  <a:srgbClr val="0070C0"/>
                </a:solidFill>
              </a:rPr>
              <a:t>Low probability of harm (even if false negative)</a:t>
            </a:r>
            <a:endParaRPr lang="en-US" sz="2000" b="1" i="1" dirty="0">
              <a:solidFill>
                <a:srgbClr val="0070C0"/>
              </a:solidFill>
            </a:endParaRPr>
          </a:p>
        </p:txBody>
      </p:sp>
      <p:cxnSp>
        <p:nvCxnSpPr>
          <p:cNvPr id="6" name="Straight Arrow Connector 5">
            <a:extLst>
              <a:ext uri="{FF2B5EF4-FFF2-40B4-BE49-F238E27FC236}">
                <a16:creationId xmlns:a16="http://schemas.microsoft.com/office/drawing/2014/main" id="{481F9B03-4CE4-4D78-B356-AF487F0DB2EC}"/>
              </a:ext>
            </a:extLst>
          </p:cNvPr>
          <p:cNvCxnSpPr>
            <a:cxnSpLocks/>
          </p:cNvCxnSpPr>
          <p:nvPr/>
        </p:nvCxnSpPr>
        <p:spPr>
          <a:xfrm flipH="1">
            <a:off x="8753476" y="2581275"/>
            <a:ext cx="809624" cy="17145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4DED81E0-FA98-4C54-9AFA-76FBCA9A86EE}"/>
              </a:ext>
            </a:extLst>
          </p:cNvPr>
          <p:cNvSpPr txBox="1"/>
          <p:nvPr/>
        </p:nvSpPr>
        <p:spPr>
          <a:xfrm>
            <a:off x="9750680" y="3611513"/>
            <a:ext cx="2117470" cy="707886"/>
          </a:xfrm>
          <a:prstGeom prst="rect">
            <a:avLst/>
          </a:prstGeom>
          <a:noFill/>
          <a:ln w="38100">
            <a:solidFill>
              <a:srgbClr val="0070C0"/>
            </a:solidFill>
          </a:ln>
        </p:spPr>
        <p:txBody>
          <a:bodyPr wrap="square" rtlCol="0">
            <a:spAutoFit/>
          </a:bodyPr>
          <a:lstStyle/>
          <a:p>
            <a:r>
              <a:rPr lang="en-US" sz="2000" b="1" dirty="0">
                <a:solidFill>
                  <a:srgbClr val="0070C0"/>
                </a:solidFill>
              </a:rPr>
              <a:t>High cost of false positives</a:t>
            </a:r>
            <a:endParaRPr lang="en-US" sz="2000" b="1" i="1" dirty="0">
              <a:solidFill>
                <a:srgbClr val="0070C0"/>
              </a:solidFill>
            </a:endParaRPr>
          </a:p>
        </p:txBody>
      </p:sp>
      <p:cxnSp>
        <p:nvCxnSpPr>
          <p:cNvPr id="10" name="Straight Arrow Connector 9">
            <a:extLst>
              <a:ext uri="{FF2B5EF4-FFF2-40B4-BE49-F238E27FC236}">
                <a16:creationId xmlns:a16="http://schemas.microsoft.com/office/drawing/2014/main" id="{97CC25F1-4A6D-4B11-92F8-F66E64568FA1}"/>
              </a:ext>
            </a:extLst>
          </p:cNvPr>
          <p:cNvCxnSpPr>
            <a:cxnSpLocks/>
          </p:cNvCxnSpPr>
          <p:nvPr/>
        </p:nvCxnSpPr>
        <p:spPr>
          <a:xfrm flipH="1" flipV="1">
            <a:off x="8471432" y="3718440"/>
            <a:ext cx="810018" cy="7984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1" name="Straight Arrow Connector 10">
            <a:extLst>
              <a:ext uri="{FF2B5EF4-FFF2-40B4-BE49-F238E27FC236}">
                <a16:creationId xmlns:a16="http://schemas.microsoft.com/office/drawing/2014/main" id="{9934C52B-B0B1-49B0-9B53-960D94F0C325}"/>
              </a:ext>
            </a:extLst>
          </p:cNvPr>
          <p:cNvCxnSpPr>
            <a:cxnSpLocks/>
          </p:cNvCxnSpPr>
          <p:nvPr/>
        </p:nvCxnSpPr>
        <p:spPr>
          <a:xfrm flipH="1">
            <a:off x="8471826" y="4147949"/>
            <a:ext cx="809624" cy="17145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9A51BCD-EDBF-4C5A-A78A-704E9E6751BE}"/>
              </a:ext>
            </a:extLst>
          </p:cNvPr>
          <p:cNvSpPr txBox="1"/>
          <p:nvPr/>
        </p:nvSpPr>
        <p:spPr>
          <a:xfrm>
            <a:off x="9588755" y="4722426"/>
            <a:ext cx="2279395" cy="1015663"/>
          </a:xfrm>
          <a:prstGeom prst="rect">
            <a:avLst/>
          </a:prstGeom>
          <a:noFill/>
          <a:ln w="38100">
            <a:solidFill>
              <a:srgbClr val="0070C0"/>
            </a:solidFill>
          </a:ln>
        </p:spPr>
        <p:txBody>
          <a:bodyPr wrap="square" rtlCol="0">
            <a:spAutoFit/>
          </a:bodyPr>
          <a:lstStyle/>
          <a:p>
            <a:r>
              <a:rPr lang="en-US" sz="2000" b="1" dirty="0">
                <a:solidFill>
                  <a:srgbClr val="0070C0"/>
                </a:solidFill>
              </a:rPr>
              <a:t>Again - high error rate that will lead to over-deterrence </a:t>
            </a:r>
            <a:endParaRPr lang="en-US" sz="2000" b="1" i="1" dirty="0">
              <a:solidFill>
                <a:srgbClr val="0070C0"/>
              </a:solidFill>
            </a:endParaRPr>
          </a:p>
        </p:txBody>
      </p:sp>
      <p:cxnSp>
        <p:nvCxnSpPr>
          <p:cNvPr id="14" name="Straight Arrow Connector 13">
            <a:extLst>
              <a:ext uri="{FF2B5EF4-FFF2-40B4-BE49-F238E27FC236}">
                <a16:creationId xmlns:a16="http://schemas.microsoft.com/office/drawing/2014/main" id="{CA0F3808-A646-4FAF-9D30-006B7034B413}"/>
              </a:ext>
            </a:extLst>
          </p:cNvPr>
          <p:cNvCxnSpPr>
            <a:cxnSpLocks/>
          </p:cNvCxnSpPr>
          <p:nvPr/>
        </p:nvCxnSpPr>
        <p:spPr>
          <a:xfrm flipH="1">
            <a:off x="8309901" y="5258862"/>
            <a:ext cx="809624" cy="17145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694393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158C9ED-A8BE-4108-B874-9134E51104DB}"/>
              </a:ext>
            </a:extLst>
          </p:cNvPr>
          <p:cNvSpPr>
            <a:spLocks noGrp="1"/>
          </p:cNvSpPr>
          <p:nvPr>
            <p:ph type="title"/>
          </p:nvPr>
        </p:nvSpPr>
        <p:spPr/>
        <p:txBody>
          <a:bodyPr/>
          <a:lstStyle/>
          <a:p>
            <a:r>
              <a:rPr lang="en-US" dirty="0"/>
              <a:t>Other Issues in </a:t>
            </a:r>
            <a:r>
              <a:rPr lang="en-US" i="1" dirty="0"/>
              <a:t>Brooke Group </a:t>
            </a:r>
            <a:r>
              <a:rPr lang="en-US" dirty="0"/>
              <a:t>Opinion</a:t>
            </a:r>
          </a:p>
        </p:txBody>
      </p:sp>
      <p:sp>
        <p:nvSpPr>
          <p:cNvPr id="3" name="Content Placeholder 2">
            <a:extLst>
              <a:ext uri="{FF2B5EF4-FFF2-40B4-BE49-F238E27FC236}">
                <a16:creationId xmlns:a16="http://schemas.microsoft.com/office/drawing/2014/main" id="{32D2CF51-3312-4F0C-88B8-7E2A07B46C93}"/>
              </a:ext>
            </a:extLst>
          </p:cNvPr>
          <p:cNvSpPr>
            <a:spLocks noGrp="1"/>
          </p:cNvSpPr>
          <p:nvPr>
            <p:ph idx="1"/>
          </p:nvPr>
        </p:nvSpPr>
        <p:spPr/>
        <p:txBody>
          <a:bodyPr/>
          <a:lstStyle/>
          <a:p>
            <a:r>
              <a:rPr lang="en-US" dirty="0"/>
              <a:t>Court did not determine the relevant cost standard </a:t>
            </a:r>
          </a:p>
          <a:p>
            <a:pPr lvl="1"/>
            <a:r>
              <a:rPr lang="en-US" i="1" dirty="0"/>
              <a:t>Price below average variable cost was conceded</a:t>
            </a:r>
          </a:p>
          <a:p>
            <a:r>
              <a:rPr lang="en-US" dirty="0"/>
              <a:t>Was </a:t>
            </a:r>
            <a:r>
              <a:rPr lang="en-US" i="1" dirty="0"/>
              <a:t>Brooke Group </a:t>
            </a:r>
            <a:r>
              <a:rPr lang="en-US" dirty="0"/>
              <a:t>wrongly decided on the facts?</a:t>
            </a:r>
          </a:p>
          <a:p>
            <a:pPr lvl="1"/>
            <a:r>
              <a:rPr lang="en-US" dirty="0"/>
              <a:t>Court may have overestimated the difficulty of coordinating post-predation price increases in the cigarette oligopoly </a:t>
            </a:r>
          </a:p>
          <a:p>
            <a:pPr lvl="1"/>
            <a:r>
              <a:rPr lang="en-US" dirty="0"/>
              <a:t>Court: “The anticompetitive minuet is most difficult to compose and perform, even for a disciplined oligopoly.” </a:t>
            </a:r>
            <a:r>
              <a:rPr lang="en-US" sz="1800" i="1" dirty="0">
                <a:solidFill>
                  <a:srgbClr val="00B0F0"/>
                </a:solidFill>
              </a:rPr>
              <a:t>(p.586; p.596)</a:t>
            </a:r>
            <a:endParaRPr lang="en-US" i="1" dirty="0">
              <a:solidFill>
                <a:srgbClr val="00B0F0"/>
              </a:solidFill>
            </a:endParaRPr>
          </a:p>
          <a:p>
            <a:pPr lvl="1"/>
            <a:r>
              <a:rPr lang="en-US" dirty="0"/>
              <a:t>Justice Stevens Dissent: “[P]</a:t>
            </a:r>
            <a:r>
              <a:rPr lang="en-US" dirty="0" err="1"/>
              <a:t>rofessional</a:t>
            </a:r>
            <a:r>
              <a:rPr lang="en-US" dirty="0"/>
              <a:t> performers who had danced the minuet for 40 to 50 years would be better able to predict whether their favorite partners would follow them.” </a:t>
            </a:r>
            <a:r>
              <a:rPr lang="en-US" sz="1800" i="1" dirty="0">
                <a:solidFill>
                  <a:srgbClr val="00B0F0"/>
                </a:solidFill>
              </a:rPr>
              <a:t>(p.596)</a:t>
            </a:r>
            <a:endParaRPr lang="en-US" i="1" dirty="0">
              <a:solidFill>
                <a:srgbClr val="00B0F0"/>
              </a:solidFill>
            </a:endParaRPr>
          </a:p>
          <a:p>
            <a:endParaRPr lang="en-US" dirty="0">
              <a:highlight>
                <a:srgbClr val="FFFF00"/>
              </a:highlight>
            </a:endParaRPr>
          </a:p>
          <a:p>
            <a:endParaRPr lang="en-US" dirty="0"/>
          </a:p>
        </p:txBody>
      </p:sp>
      <p:sp>
        <p:nvSpPr>
          <p:cNvPr id="4" name="Slide Number Placeholder 3">
            <a:extLst>
              <a:ext uri="{FF2B5EF4-FFF2-40B4-BE49-F238E27FC236}">
                <a16:creationId xmlns:a16="http://schemas.microsoft.com/office/drawing/2014/main" id="{96003A6D-852A-4DF4-981B-E3942A81936D}"/>
              </a:ext>
            </a:extLst>
          </p:cNvPr>
          <p:cNvSpPr>
            <a:spLocks noGrp="1"/>
          </p:cNvSpPr>
          <p:nvPr>
            <p:ph type="sldNum" sz="quarter" idx="12"/>
          </p:nvPr>
        </p:nvSpPr>
        <p:spPr/>
        <p:txBody>
          <a:bodyPr/>
          <a:lstStyle/>
          <a:p>
            <a:fld id="{C62BE4E1-E33C-4146-86BB-F757879F36D6}" type="slidenum">
              <a:rPr lang="en-US" smtClean="0"/>
              <a:t>15</a:t>
            </a:fld>
            <a:endParaRPr lang="en-US"/>
          </a:p>
        </p:txBody>
      </p:sp>
      <p:sp>
        <p:nvSpPr>
          <p:cNvPr id="5" name="TextBox 4">
            <a:extLst>
              <a:ext uri="{FF2B5EF4-FFF2-40B4-BE49-F238E27FC236}">
                <a16:creationId xmlns:a16="http://schemas.microsoft.com/office/drawing/2014/main" id="{3115AE35-308F-4B6E-A403-516BCD063413}"/>
              </a:ext>
            </a:extLst>
          </p:cNvPr>
          <p:cNvSpPr txBox="1"/>
          <p:nvPr/>
        </p:nvSpPr>
        <p:spPr>
          <a:xfrm>
            <a:off x="7419144" y="5669131"/>
            <a:ext cx="3633555" cy="400110"/>
          </a:xfrm>
          <a:prstGeom prst="rect">
            <a:avLst/>
          </a:prstGeom>
          <a:noFill/>
          <a:ln w="38100">
            <a:solidFill>
              <a:srgbClr val="0070C0"/>
            </a:solidFill>
          </a:ln>
        </p:spPr>
        <p:txBody>
          <a:bodyPr wrap="square" rtlCol="0">
            <a:spAutoFit/>
          </a:bodyPr>
          <a:lstStyle/>
          <a:p>
            <a:r>
              <a:rPr lang="en-US" sz="2000" b="1" dirty="0">
                <a:solidFill>
                  <a:srgbClr val="0070C0"/>
                </a:solidFill>
              </a:rPr>
              <a:t>See next slide for the full quotes</a:t>
            </a:r>
            <a:endParaRPr lang="en-US" sz="2000" b="1" i="1" dirty="0">
              <a:solidFill>
                <a:srgbClr val="0070C0"/>
              </a:solidFill>
            </a:endParaRPr>
          </a:p>
        </p:txBody>
      </p:sp>
    </p:spTree>
    <p:extLst>
      <p:ext uri="{BB962C8B-B14F-4D97-AF65-F5344CB8AC3E}">
        <p14:creationId xmlns:p14="http://schemas.microsoft.com/office/powerpoint/2010/main" val="131105767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7CFCA7-A01A-4B2F-803E-5CC4E3D6FC49}"/>
              </a:ext>
            </a:extLst>
          </p:cNvPr>
          <p:cNvSpPr>
            <a:spLocks noGrp="1"/>
          </p:cNvSpPr>
          <p:nvPr>
            <p:ph type="title"/>
          </p:nvPr>
        </p:nvSpPr>
        <p:spPr>
          <a:xfrm>
            <a:off x="838200" y="-19050"/>
            <a:ext cx="10515600" cy="1325563"/>
          </a:xfrm>
        </p:spPr>
        <p:txBody>
          <a:bodyPr>
            <a:normAutofit/>
          </a:bodyPr>
          <a:lstStyle/>
          <a:p>
            <a:r>
              <a:rPr lang="en-US" sz="2800" dirty="0"/>
              <a:t>Point/Counterpoint: </a:t>
            </a:r>
            <a:r>
              <a:rPr lang="en-US" sz="2800" i="1" dirty="0"/>
              <a:t>Dancing the “Anticompetitive Minuet”</a:t>
            </a:r>
            <a:endParaRPr lang="en-US" sz="3600" i="1" dirty="0"/>
          </a:p>
        </p:txBody>
      </p:sp>
      <p:sp>
        <p:nvSpPr>
          <p:cNvPr id="3" name="Content Placeholder 2">
            <a:extLst>
              <a:ext uri="{FF2B5EF4-FFF2-40B4-BE49-F238E27FC236}">
                <a16:creationId xmlns:a16="http://schemas.microsoft.com/office/drawing/2014/main" id="{ACC10B7D-60AD-4B76-A004-D019CD47E382}"/>
              </a:ext>
            </a:extLst>
          </p:cNvPr>
          <p:cNvSpPr>
            <a:spLocks noGrp="1"/>
          </p:cNvSpPr>
          <p:nvPr>
            <p:ph idx="1"/>
          </p:nvPr>
        </p:nvSpPr>
        <p:spPr>
          <a:xfrm>
            <a:off x="571500" y="1275557"/>
            <a:ext cx="10210014" cy="5130800"/>
          </a:xfrm>
        </p:spPr>
        <p:txBody>
          <a:bodyPr>
            <a:normAutofit/>
          </a:bodyPr>
          <a:lstStyle/>
          <a:p>
            <a:pPr marL="0" indent="0">
              <a:lnSpc>
                <a:spcPct val="107000"/>
              </a:lnSpc>
              <a:spcBef>
                <a:spcPts val="0"/>
              </a:spcBef>
              <a:spcAft>
                <a:spcPts val="800"/>
              </a:spcAft>
              <a:buNone/>
            </a:pPr>
            <a:r>
              <a:rPr lang="en-US" sz="2000" b="1" u="sng"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Majority is skeptical</a:t>
            </a:r>
            <a:br>
              <a:rPr lang="en-US" sz="1800" b="1" u="sng"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br>
            <a:r>
              <a:rPr lang="en-US" sz="18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 586) </a:t>
            </a:r>
            <a:r>
              <a:rPr lang="en-US" sz="1600" dirty="0">
                <a:latin typeface="Times New Roman" panose="02020603050405020304" pitchFamily="18" charset="0"/>
                <a:ea typeface="Times New Roman" panose="02020603050405020304" pitchFamily="18" charset="0"/>
                <a:cs typeface="Times New Roman" panose="02020603050405020304" pitchFamily="18" charset="0"/>
              </a:rPr>
              <a:t>However unlikely predatory pricing by multiple firms may be when they conspire, it is even less likely when, as here, there is no express coordination. Firms that seek to recoup predatory losses through the conscious parallelism of oligopoly must rely on uncertain and ambiguous signals to achieve concerted action. The signals are subject to misinterpretation and are a blunt and imprecise means of ensuring smooth cooperation, especially in the context of changing or unprecedented market circumstances. </a:t>
            </a:r>
            <a:r>
              <a:rPr lang="en-US" sz="1600" b="1" dirty="0">
                <a:solidFill>
                  <a:srgbClr val="C00000"/>
                </a:solidFill>
                <a:highlight>
                  <a:srgbClr val="FFFF00"/>
                </a:highlight>
                <a:latin typeface="Times New Roman" panose="02020603050405020304" pitchFamily="18" charset="0"/>
                <a:ea typeface="Times New Roman" panose="02020603050405020304" pitchFamily="18" charset="0"/>
                <a:cs typeface="Times New Roman" panose="02020603050405020304" pitchFamily="18" charset="0"/>
              </a:rPr>
              <a:t>This anticompetitive minuet is most difficult to compose and to perform, even for a disciplined oligopoly.</a:t>
            </a:r>
          </a:p>
          <a:p>
            <a:pPr marL="0" indent="0">
              <a:lnSpc>
                <a:spcPct val="107000"/>
              </a:lnSpc>
              <a:spcBef>
                <a:spcPts val="0"/>
              </a:spcBef>
              <a:spcAft>
                <a:spcPts val="800"/>
              </a:spcAft>
              <a:buNone/>
            </a:pPr>
            <a:endParaRPr lang="en-US" sz="1600" b="1" dirty="0">
              <a:solidFill>
                <a:srgbClr val="C00000"/>
              </a:solidFill>
              <a:highlight>
                <a:srgbClr val="FFFF00"/>
              </a:highlight>
              <a:latin typeface="Times New Roman" panose="02020603050405020304" pitchFamily="18" charset="0"/>
              <a:ea typeface="Times New Roman" panose="02020603050405020304" pitchFamily="18" charset="0"/>
              <a:cs typeface="Times New Roman" panose="02020603050405020304" pitchFamily="18" charset="0"/>
            </a:endParaRPr>
          </a:p>
          <a:p>
            <a:pPr marL="0" indent="0">
              <a:lnSpc>
                <a:spcPct val="107000"/>
              </a:lnSpc>
              <a:spcBef>
                <a:spcPts val="0"/>
              </a:spcBef>
              <a:spcAft>
                <a:spcPts val="800"/>
              </a:spcAft>
              <a:buNone/>
            </a:pPr>
            <a:r>
              <a:rPr lang="en-US" sz="2000" b="1" u="sng"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But Justice Stevens disagrees</a:t>
            </a:r>
            <a:r>
              <a:rPr lang="en-US" sz="2000" b="1"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en-US" sz="1600" b="1"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endParaRPr>
          </a:p>
          <a:p>
            <a:pPr marL="0" indent="0">
              <a:lnSpc>
                <a:spcPct val="107000"/>
              </a:lnSpc>
              <a:spcBef>
                <a:spcPts val="0"/>
              </a:spcBef>
              <a:spcAft>
                <a:spcPts val="800"/>
              </a:spcAft>
              <a:buNone/>
            </a:pPr>
            <a:r>
              <a:rPr lang="en-US" sz="1800" i="1" dirty="0">
                <a:solidFill>
                  <a:srgbClr val="00B0F0"/>
                </a:solidFill>
                <a:latin typeface="Times New Roman" panose="02020603050405020304" pitchFamily="18" charset="0"/>
                <a:ea typeface="Times New Roman" panose="02020603050405020304" pitchFamily="18" charset="0"/>
                <a:cs typeface="Times New Roman" panose="02020603050405020304" pitchFamily="18" charset="0"/>
              </a:rPr>
              <a:t>(p. 596) </a:t>
            </a:r>
            <a:r>
              <a:rPr lang="en-US" sz="1600" dirty="0">
                <a:latin typeface="Times New Roman" panose="02020603050405020304" pitchFamily="18" charset="0"/>
                <a:ea typeface="Times New Roman" panose="02020603050405020304" pitchFamily="18" charset="0"/>
                <a:cs typeface="Times New Roman" panose="02020603050405020304" pitchFamily="18" charset="0"/>
              </a:rPr>
              <a:t>[T]he Court insists that a predatory pricing program in an oligopoly is unlikely to succeed absent actual conspiracy.  … [T]he Court comes back to the same economic theory, relying on the supposition that an “anticompetitive minuet is most difficult to compose and to perform, even for a disciplined oligopoly” * * *. </a:t>
            </a:r>
            <a:r>
              <a:rPr lang="en-US" sz="1600" b="1" i="1" dirty="0">
                <a:solidFill>
                  <a:srgbClr val="C00000"/>
                </a:solidFill>
                <a:highlight>
                  <a:srgbClr val="FFFF00"/>
                </a:highlight>
                <a:latin typeface="Times New Roman" panose="02020603050405020304" pitchFamily="18" charset="0"/>
                <a:ea typeface="Times New Roman" panose="02020603050405020304" pitchFamily="18" charset="0"/>
                <a:cs typeface="Times New Roman" panose="02020603050405020304" pitchFamily="18" charset="0"/>
              </a:rPr>
              <a:t>I would suppose</a:t>
            </a:r>
            <a:r>
              <a:rPr lang="en-US" sz="1600" b="1" dirty="0">
                <a:solidFill>
                  <a:srgbClr val="C00000"/>
                </a:solidFill>
                <a:highlight>
                  <a:srgbClr val="FFFF00"/>
                </a:highlight>
                <a:latin typeface="Times New Roman" panose="02020603050405020304" pitchFamily="18" charset="0"/>
                <a:ea typeface="Times New Roman" panose="02020603050405020304" pitchFamily="18" charset="0"/>
                <a:cs typeface="Times New Roman" panose="02020603050405020304" pitchFamily="18" charset="0"/>
              </a:rPr>
              <a:t>, however, that the professional performers who had danced the minuet for 40 to 50 years would be better able to predict whether their favorite partners would follow them in the future than would an outsider, who might not know the difference between Haydn and Mozart</a:t>
            </a:r>
            <a:r>
              <a:rPr lang="en-US" sz="16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 </a:t>
            </a:r>
            <a:r>
              <a:rPr lang="en-US" sz="1600" dirty="0">
                <a:latin typeface="Times New Roman" panose="02020603050405020304" pitchFamily="18" charset="0"/>
                <a:ea typeface="Times New Roman" panose="02020603050405020304" pitchFamily="18" charset="0"/>
                <a:cs typeface="Times New Roman" panose="02020603050405020304" pitchFamily="18" charset="0"/>
              </a:rPr>
              <a:t>In any event, the jury was surely entitled to infer that at the time of the price war itself, </a:t>
            </a:r>
            <a:r>
              <a:rPr lang="en-US" sz="16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B &amp; W reasonably believed that it could signal its intentions to its fellow oligopolists * * * assuring their continued cooperation</a:t>
            </a:r>
            <a:r>
              <a:rPr lang="en-US" sz="1600" dirty="0">
                <a:latin typeface="Times New Roman" panose="02020603050405020304" pitchFamily="18" charset="0"/>
                <a:ea typeface="Times New Roman" panose="02020603050405020304" pitchFamily="18" charset="0"/>
                <a:cs typeface="Times New Roman" panose="02020603050405020304" pitchFamily="18" charset="0"/>
              </a:rPr>
              <a:t>.”</a:t>
            </a:r>
            <a:endParaRPr lang="en-US" sz="3600" dirty="0"/>
          </a:p>
        </p:txBody>
      </p:sp>
      <p:sp>
        <p:nvSpPr>
          <p:cNvPr id="4" name="Slide Number Placeholder 3">
            <a:extLst>
              <a:ext uri="{FF2B5EF4-FFF2-40B4-BE49-F238E27FC236}">
                <a16:creationId xmlns:a16="http://schemas.microsoft.com/office/drawing/2014/main" id="{DE73C053-684C-4305-94DC-ED089DCCD9CA}"/>
              </a:ext>
            </a:extLst>
          </p:cNvPr>
          <p:cNvSpPr>
            <a:spLocks noGrp="1"/>
          </p:cNvSpPr>
          <p:nvPr>
            <p:ph type="sldNum" sz="quarter" idx="12"/>
          </p:nvPr>
        </p:nvSpPr>
        <p:spPr/>
        <p:txBody>
          <a:bodyPr/>
          <a:lstStyle/>
          <a:p>
            <a:fld id="{49FE9C18-5816-4CEF-8AC4-B1A754444B7F}" type="slidenum">
              <a:rPr lang="en-US" smtClean="0"/>
              <a:t>16</a:t>
            </a:fld>
            <a:endParaRPr lang="en-US"/>
          </a:p>
        </p:txBody>
      </p:sp>
    </p:spTree>
    <p:extLst>
      <p:ext uri="{BB962C8B-B14F-4D97-AF65-F5344CB8AC3E}">
        <p14:creationId xmlns:p14="http://schemas.microsoft.com/office/powerpoint/2010/main" val="80493241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500" y="0"/>
            <a:ext cx="10515600" cy="1325563"/>
          </a:xfrm>
        </p:spPr>
        <p:txBody>
          <a:bodyPr>
            <a:normAutofit/>
          </a:bodyPr>
          <a:lstStyle/>
          <a:p>
            <a:r>
              <a:rPr lang="en-US" dirty="0">
                <a:latin typeface="Times New Roman" panose="02020603050405020304" pitchFamily="18" charset="0"/>
                <a:cs typeface="Times New Roman" panose="02020603050405020304" pitchFamily="18" charset="0"/>
              </a:rPr>
              <a:t>Post-</a:t>
            </a:r>
            <a:r>
              <a:rPr lang="en-US" i="1" dirty="0">
                <a:latin typeface="Times New Roman" panose="02020603050405020304" pitchFamily="18" charset="0"/>
                <a:cs typeface="Times New Roman" panose="02020603050405020304" pitchFamily="18" charset="0"/>
              </a:rPr>
              <a:t>Brooke Group </a:t>
            </a:r>
            <a:r>
              <a:rPr lang="en-US" dirty="0">
                <a:latin typeface="Times New Roman" panose="02020603050405020304" pitchFamily="18" charset="0"/>
                <a:cs typeface="Times New Roman" panose="02020603050405020304" pitchFamily="18" charset="0"/>
              </a:rPr>
              <a:t>Predatory Pricing Developments</a:t>
            </a:r>
            <a:endParaRPr lang="en-US" sz="3600" dirty="0">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a:xfrm>
            <a:off x="609500" y="1470819"/>
            <a:ext cx="8982175" cy="5105400"/>
          </a:xfrm>
        </p:spPr>
        <p:txBody>
          <a:bodyPr>
            <a:normAutofit/>
          </a:bodyPr>
          <a:lstStyle/>
          <a:p>
            <a:r>
              <a:rPr lang="en-US" sz="2400" dirty="0">
                <a:latin typeface="Times New Roman" panose="02020603050405020304" pitchFamily="18" charset="0"/>
                <a:cs typeface="Times New Roman" panose="02020603050405020304" pitchFamily="18" charset="0"/>
              </a:rPr>
              <a:t>No plaintiff (public or private) has prevailed in a predatory pricing case at trial since </a:t>
            </a:r>
            <a:r>
              <a:rPr lang="en-US" sz="2400" i="1" dirty="0">
                <a:latin typeface="Times New Roman" panose="02020603050405020304" pitchFamily="18" charset="0"/>
                <a:cs typeface="Times New Roman" panose="02020603050405020304" pitchFamily="18" charset="0"/>
              </a:rPr>
              <a:t>Matsushita </a:t>
            </a:r>
            <a:r>
              <a:rPr lang="en-US" sz="2400" dirty="0">
                <a:latin typeface="Times New Roman" panose="02020603050405020304" pitchFamily="18" charset="0"/>
                <a:cs typeface="Times New Roman" panose="02020603050405020304" pitchFamily="18" charset="0"/>
              </a:rPr>
              <a:t>or </a:t>
            </a:r>
            <a:r>
              <a:rPr lang="en-US" sz="2400" i="1" dirty="0">
                <a:latin typeface="Times New Roman" panose="02020603050405020304" pitchFamily="18" charset="0"/>
                <a:cs typeface="Times New Roman" panose="02020603050405020304" pitchFamily="18" charset="0"/>
              </a:rPr>
              <a:t>Brooke Group</a:t>
            </a:r>
            <a:endParaRPr lang="en-US" sz="2400" dirty="0">
              <a:latin typeface="Times New Roman" panose="02020603050405020304" pitchFamily="18" charset="0"/>
              <a:cs typeface="Times New Roman" panose="02020603050405020304" pitchFamily="18" charset="0"/>
            </a:endParaRPr>
          </a:p>
          <a:p>
            <a:pPr lvl="1"/>
            <a:r>
              <a:rPr lang="en-US" sz="2000" dirty="0">
                <a:latin typeface="Times New Roman" panose="02020603050405020304" pitchFamily="18" charset="0"/>
                <a:cs typeface="Times New Roman" panose="02020603050405020304" pitchFamily="18" charset="0"/>
              </a:rPr>
              <a:t>Failure to Show “Below Cost”: </a:t>
            </a:r>
            <a:r>
              <a:rPr lang="en-US" sz="2000" i="1" dirty="0">
                <a:latin typeface="Times New Roman" panose="02020603050405020304" pitchFamily="18" charset="0"/>
                <a:cs typeface="Times New Roman" panose="02020603050405020304" pitchFamily="18" charset="0"/>
              </a:rPr>
              <a:t>U.S. v. AMR </a:t>
            </a:r>
            <a:r>
              <a:rPr lang="en-US" sz="2000" dirty="0">
                <a:latin typeface="Times New Roman" panose="02020603050405020304" pitchFamily="18" charset="0"/>
                <a:cs typeface="Times New Roman" panose="02020603050405020304" pitchFamily="18" charset="0"/>
              </a:rPr>
              <a:t>(10th Cir. 2003)</a:t>
            </a:r>
          </a:p>
          <a:p>
            <a:pPr lvl="1"/>
            <a:r>
              <a:rPr lang="en-US" sz="2000" dirty="0">
                <a:latin typeface="Times New Roman" panose="02020603050405020304" pitchFamily="18" charset="0"/>
                <a:cs typeface="Times New Roman" panose="02020603050405020304" pitchFamily="18" charset="0"/>
              </a:rPr>
              <a:t>Failure to Demonstrate Recoupment: </a:t>
            </a:r>
            <a:r>
              <a:rPr lang="en-US" sz="2000" i="1" dirty="0">
                <a:latin typeface="Times New Roman" panose="02020603050405020304" pitchFamily="18" charset="0"/>
                <a:cs typeface="Times New Roman" panose="02020603050405020304" pitchFamily="18" charset="0"/>
              </a:rPr>
              <a:t>Energy Conversion Devices </a:t>
            </a:r>
            <a:r>
              <a:rPr lang="en-US" sz="2000" dirty="0">
                <a:latin typeface="Times New Roman" panose="02020603050405020304" pitchFamily="18" charset="0"/>
                <a:cs typeface="Times New Roman" panose="02020603050405020304" pitchFamily="18" charset="0"/>
              </a:rPr>
              <a:t>(6th Cir. 2016)</a:t>
            </a:r>
          </a:p>
          <a:p>
            <a:r>
              <a:rPr lang="en-US" sz="2400" i="1" dirty="0">
                <a:latin typeface="Times New Roman" panose="02020603050405020304" pitchFamily="18" charset="0"/>
                <a:cs typeface="Times New Roman" panose="02020603050405020304" pitchFamily="18" charset="0"/>
              </a:rPr>
              <a:t>But… S</a:t>
            </a:r>
            <a:r>
              <a:rPr lang="en-US" sz="2400" dirty="0">
                <a:latin typeface="Times New Roman" panose="02020603050405020304" pitchFamily="18" charset="0"/>
                <a:cs typeface="Times New Roman" panose="02020603050405020304" pitchFamily="18" charset="0"/>
              </a:rPr>
              <a:t>ummary judgment for defendant denied in two cases</a:t>
            </a:r>
          </a:p>
          <a:p>
            <a:pPr lvl="1"/>
            <a:r>
              <a:rPr lang="en-US" sz="2200" i="1" dirty="0">
                <a:latin typeface="Times New Roman" panose="02020603050405020304" pitchFamily="18" charset="0"/>
                <a:cs typeface="Times New Roman" panose="02020603050405020304" pitchFamily="18" charset="0"/>
              </a:rPr>
              <a:t>Multistate Legal v. </a:t>
            </a:r>
            <a:r>
              <a:rPr lang="en-US" sz="2200" i="1" dirty="0" err="1">
                <a:latin typeface="Times New Roman" panose="02020603050405020304" pitchFamily="18" charset="0"/>
                <a:cs typeface="Times New Roman" panose="02020603050405020304" pitchFamily="18" charset="0"/>
              </a:rPr>
              <a:t>HBJ</a:t>
            </a:r>
            <a:r>
              <a:rPr lang="en-US" sz="2200" i="1" dirty="0">
                <a:latin typeface="Times New Roman" panose="02020603050405020304" pitchFamily="18" charset="0"/>
                <a:cs typeface="Times New Roman" panose="02020603050405020304" pitchFamily="18" charset="0"/>
              </a:rPr>
              <a:t> </a:t>
            </a:r>
            <a:r>
              <a:rPr lang="en-US" sz="2200" dirty="0">
                <a:latin typeface="Times New Roman" panose="02020603050405020304" pitchFamily="18" charset="0"/>
                <a:cs typeface="Times New Roman" panose="02020603050405020304" pitchFamily="18" charset="0"/>
              </a:rPr>
              <a:t>(10th Cir. 1995)</a:t>
            </a:r>
          </a:p>
          <a:p>
            <a:pPr lvl="1"/>
            <a:r>
              <a:rPr lang="en-US" sz="2200" i="1" dirty="0">
                <a:latin typeface="Times New Roman" panose="02020603050405020304" pitchFamily="18" charset="0"/>
                <a:cs typeface="Times New Roman" panose="02020603050405020304" pitchFamily="18" charset="0"/>
              </a:rPr>
              <a:t>Spirit Airlines </a:t>
            </a:r>
            <a:r>
              <a:rPr lang="en-US" sz="2200" dirty="0">
                <a:latin typeface="Times New Roman" panose="02020603050405020304" pitchFamily="18" charset="0"/>
                <a:cs typeface="Times New Roman" panose="02020603050405020304" pitchFamily="18" charset="0"/>
              </a:rPr>
              <a:t>(6th Cir. 2005)</a:t>
            </a:r>
            <a:endParaRPr lang="en-US" dirty="0">
              <a:latin typeface="Times New Roman" panose="02020603050405020304" pitchFamily="18" charset="0"/>
              <a:cs typeface="Times New Roman" panose="02020603050405020304" pitchFamily="18" charset="0"/>
            </a:endParaRPr>
          </a:p>
          <a:p>
            <a:r>
              <a:rPr lang="en-US" sz="2400" i="1" dirty="0">
                <a:latin typeface="Times New Roman" panose="02020603050405020304" pitchFamily="18" charset="0"/>
                <a:cs typeface="Times New Roman" panose="02020603050405020304" pitchFamily="18" charset="0"/>
              </a:rPr>
              <a:t>Brooke Group </a:t>
            </a:r>
            <a:r>
              <a:rPr lang="en-US" sz="2400" dirty="0">
                <a:latin typeface="Times New Roman" panose="02020603050405020304" pitchFamily="18" charset="0"/>
                <a:cs typeface="Times New Roman" panose="02020603050405020304" pitchFamily="18" charset="0"/>
              </a:rPr>
              <a:t>test extended to apply to predatory buying of inputs</a:t>
            </a:r>
          </a:p>
          <a:p>
            <a:pPr lvl="1"/>
            <a:r>
              <a:rPr lang="en-US" sz="2000" i="1" dirty="0">
                <a:latin typeface="Times New Roman" panose="02020603050405020304" pitchFamily="18" charset="0"/>
                <a:cs typeface="Times New Roman" panose="02020603050405020304" pitchFamily="18" charset="0"/>
              </a:rPr>
              <a:t>Ross-Simmons v Weyerhaeuser </a:t>
            </a:r>
            <a:r>
              <a:rPr lang="en-US" sz="2000" dirty="0">
                <a:latin typeface="Times New Roman" panose="02020603050405020304" pitchFamily="18" charset="0"/>
                <a:cs typeface="Times New Roman" panose="02020603050405020304" pitchFamily="18" charset="0"/>
              </a:rPr>
              <a:t>(</a:t>
            </a:r>
            <a:r>
              <a:rPr lang="en-US" sz="2000" dirty="0" err="1">
                <a:latin typeface="Times New Roman" panose="02020603050405020304" pitchFamily="18" charset="0"/>
                <a:cs typeface="Times New Roman" panose="02020603050405020304" pitchFamily="18" charset="0"/>
              </a:rPr>
              <a:t>S.Ct</a:t>
            </a:r>
            <a:r>
              <a:rPr lang="en-US" sz="2000" dirty="0">
                <a:latin typeface="Times New Roman" panose="02020603050405020304" pitchFamily="18" charset="0"/>
                <a:cs typeface="Times New Roman" panose="02020603050405020304" pitchFamily="18" charset="0"/>
              </a:rPr>
              <a:t>. 2007)</a:t>
            </a:r>
          </a:p>
          <a:p>
            <a:pPr marL="0" indent="0">
              <a:buNone/>
            </a:pPr>
            <a:endParaRPr lang="en-US" sz="2400" b="1" dirty="0">
              <a:latin typeface="Times New Roman" panose="02020603050405020304" pitchFamily="18" charset="0"/>
              <a:cs typeface="Times New Roman" panose="02020603050405020304" pitchFamily="18" charset="0"/>
            </a:endParaRPr>
          </a:p>
        </p:txBody>
      </p:sp>
      <p:sp>
        <p:nvSpPr>
          <p:cNvPr id="4" name="Slide Number Placeholder 3"/>
          <p:cNvSpPr>
            <a:spLocks noGrp="1"/>
          </p:cNvSpPr>
          <p:nvPr>
            <p:ph type="sldNum" sz="quarter" idx="12"/>
          </p:nvPr>
        </p:nvSpPr>
        <p:spPr/>
        <p:txBody>
          <a:bodyPr/>
          <a:lstStyle/>
          <a:p>
            <a:pPr>
              <a:defRPr/>
            </a:pPr>
            <a:fld id="{C5694CCD-32F1-46E2-A9F9-56F5F96798EC}" type="slidenum">
              <a:rPr lang="en-US" smtClean="0">
                <a:solidFill>
                  <a:srgbClr val="000000"/>
                </a:solidFill>
              </a:rPr>
              <a:pPr>
                <a:defRPr/>
              </a:pPr>
              <a:t>17</a:t>
            </a:fld>
            <a:endParaRPr lang="en-US">
              <a:solidFill>
                <a:srgbClr val="000000"/>
              </a:solidFill>
            </a:endParaRPr>
          </a:p>
        </p:txBody>
      </p:sp>
      <p:sp>
        <p:nvSpPr>
          <p:cNvPr id="5" name="TextBox 4">
            <a:extLst>
              <a:ext uri="{FF2B5EF4-FFF2-40B4-BE49-F238E27FC236}">
                <a16:creationId xmlns:a16="http://schemas.microsoft.com/office/drawing/2014/main" id="{92F04BB8-68B6-44FD-AC61-F1E2C4919A13}"/>
              </a:ext>
            </a:extLst>
          </p:cNvPr>
          <p:cNvSpPr txBox="1"/>
          <p:nvPr/>
        </p:nvSpPr>
        <p:spPr>
          <a:xfrm>
            <a:off x="5308397" y="5387181"/>
            <a:ext cx="4768857" cy="1015663"/>
          </a:xfrm>
          <a:prstGeom prst="rect">
            <a:avLst/>
          </a:prstGeom>
          <a:solidFill>
            <a:srgbClr val="FFFF00"/>
          </a:solidFill>
          <a:ln w="38100">
            <a:solidFill>
              <a:srgbClr val="0070C0"/>
            </a:solidFill>
          </a:ln>
        </p:spPr>
        <p:txBody>
          <a:bodyPr wrap="square" rtlCol="0">
            <a:spAutoFit/>
          </a:bodyPr>
          <a:lstStyle/>
          <a:p>
            <a:r>
              <a:rPr lang="en-US" sz="2000" b="1" dirty="0">
                <a:solidFill>
                  <a:srgbClr val="0070C0"/>
                </a:solidFill>
              </a:rPr>
              <a:t>Should </a:t>
            </a:r>
            <a:r>
              <a:rPr lang="en-US" sz="2000" b="1" i="1" dirty="0">
                <a:solidFill>
                  <a:srgbClr val="0070C0"/>
                </a:solidFill>
              </a:rPr>
              <a:t>Brooke Group </a:t>
            </a:r>
            <a:r>
              <a:rPr lang="en-US" sz="2000" b="1" dirty="0">
                <a:solidFill>
                  <a:srgbClr val="0070C0"/>
                </a:solidFill>
              </a:rPr>
              <a:t>test be extended to “conditional” price cuts (e.g., volume discounts; loyalty discounts?  </a:t>
            </a:r>
            <a:r>
              <a:rPr lang="en-US" sz="2000" b="1" i="1" dirty="0">
                <a:solidFill>
                  <a:srgbClr val="0070C0"/>
                </a:solidFill>
              </a:rPr>
              <a:t>See topic 24</a:t>
            </a:r>
            <a:r>
              <a:rPr lang="en-US" sz="2000" b="1" dirty="0">
                <a:solidFill>
                  <a:srgbClr val="0070C0"/>
                </a:solidFill>
              </a:rPr>
              <a:t>)</a:t>
            </a:r>
            <a:endParaRPr lang="en-US" sz="2000" b="1" i="1" dirty="0">
              <a:solidFill>
                <a:srgbClr val="0070C0"/>
              </a:solidFill>
            </a:endParaRPr>
          </a:p>
        </p:txBody>
      </p:sp>
    </p:spTree>
    <p:extLst>
      <p:ext uri="{BB962C8B-B14F-4D97-AF65-F5344CB8AC3E}">
        <p14:creationId xmlns:p14="http://schemas.microsoft.com/office/powerpoint/2010/main" val="316163513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6B940AC-14F7-49F7-9FFA-C4FBC1EE6069}"/>
              </a:ext>
            </a:extLst>
          </p:cNvPr>
          <p:cNvSpPr>
            <a:spLocks noGrp="1"/>
          </p:cNvSpPr>
          <p:nvPr>
            <p:ph type="title"/>
          </p:nvPr>
        </p:nvSpPr>
        <p:spPr/>
        <p:txBody>
          <a:bodyPr/>
          <a:lstStyle/>
          <a:p>
            <a:r>
              <a:rPr lang="en-US" dirty="0"/>
              <a:t>Other Exculpatory Evidence and Conditions</a:t>
            </a:r>
          </a:p>
        </p:txBody>
      </p:sp>
      <p:sp>
        <p:nvSpPr>
          <p:cNvPr id="3" name="Content Placeholder 2">
            <a:extLst>
              <a:ext uri="{FF2B5EF4-FFF2-40B4-BE49-F238E27FC236}">
                <a16:creationId xmlns:a16="http://schemas.microsoft.com/office/drawing/2014/main" id="{96E81F2C-6C94-46E6-9E92-C928FDC25813}"/>
              </a:ext>
            </a:extLst>
          </p:cNvPr>
          <p:cNvSpPr>
            <a:spLocks noGrp="1"/>
          </p:cNvSpPr>
          <p:nvPr>
            <p:ph idx="1"/>
          </p:nvPr>
        </p:nvSpPr>
        <p:spPr>
          <a:xfrm>
            <a:off x="400049" y="1690688"/>
            <a:ext cx="9020175" cy="4919663"/>
          </a:xfrm>
        </p:spPr>
        <p:txBody>
          <a:bodyPr>
            <a:normAutofit fontScale="85000" lnSpcReduction="20000"/>
          </a:bodyPr>
          <a:lstStyle/>
          <a:p>
            <a:r>
              <a:rPr lang="en-US" sz="2400" dirty="0"/>
              <a:t>Ancillary revenues in other markets</a:t>
            </a:r>
          </a:p>
          <a:p>
            <a:pPr lvl="1"/>
            <a:r>
              <a:rPr lang="en-US" sz="2000" dirty="0"/>
              <a:t>Proper measure of below-cost pricing must take into account other ancillary revenues </a:t>
            </a:r>
          </a:p>
          <a:p>
            <a:pPr lvl="1"/>
            <a:r>
              <a:rPr lang="en-US" sz="2000" dirty="0"/>
              <a:t>Examples: aftermarket parts &amp; service; complementary products</a:t>
            </a:r>
          </a:p>
          <a:p>
            <a:r>
              <a:rPr lang="en-US" sz="2400" dirty="0"/>
              <a:t>Loss leader pricing </a:t>
            </a:r>
          </a:p>
          <a:p>
            <a:pPr lvl="1"/>
            <a:r>
              <a:rPr lang="en-US" sz="2000" dirty="0"/>
              <a:t>Common for competitive entrant to initially price below cost, or even give away the product temporarily</a:t>
            </a:r>
          </a:p>
          <a:p>
            <a:pPr lvl="1"/>
            <a:r>
              <a:rPr lang="en-US" sz="2000" dirty="0"/>
              <a:t>Need to incentivize consumer “trial,” which also may lead to word-of-mouth advertising by satisfied consumers (“create buzz”)</a:t>
            </a:r>
          </a:p>
          <a:p>
            <a:pPr lvl="1"/>
            <a:r>
              <a:rPr lang="en-US" sz="2000" dirty="0"/>
              <a:t>Giveaways or low prices create achieve greater visibility </a:t>
            </a:r>
          </a:p>
          <a:p>
            <a:r>
              <a:rPr lang="en-US" sz="2400" dirty="0"/>
              <a:t>Experience curve pricing </a:t>
            </a:r>
          </a:p>
          <a:p>
            <a:pPr lvl="1"/>
            <a:r>
              <a:rPr lang="en-US" sz="2000" dirty="0"/>
              <a:t>“Dynamic economies of scale”</a:t>
            </a:r>
          </a:p>
          <a:p>
            <a:pPr lvl="1"/>
            <a:r>
              <a:rPr lang="en-US" sz="2000" dirty="0"/>
              <a:t>Common for costs to fall over time as firm gains experience by producing output</a:t>
            </a:r>
          </a:p>
          <a:p>
            <a:pPr lvl="1"/>
            <a:r>
              <a:rPr lang="en-US" sz="2000" dirty="0"/>
              <a:t>Selling more today leads to lower future costs</a:t>
            </a:r>
          </a:p>
          <a:p>
            <a:pPr lvl="1"/>
            <a:r>
              <a:rPr lang="en-US" sz="2000" dirty="0"/>
              <a:t>Profit-maximizing prices below costs to build scale are not inherently predatory</a:t>
            </a:r>
          </a:p>
          <a:p>
            <a:r>
              <a:rPr lang="en-US" sz="2400" dirty="0"/>
              <a:t>Network effects pricing </a:t>
            </a:r>
          </a:p>
          <a:p>
            <a:pPr lvl="1"/>
            <a:r>
              <a:rPr lang="en-US" sz="2000" dirty="0"/>
              <a:t>Network effects </a:t>
            </a:r>
            <a:r>
              <a:rPr lang="en-US" sz="2000" dirty="0">
                <a:sym typeface="Wingdings" panose="05000000000000000000" pitchFamily="2" charset="2"/>
              </a:rPr>
              <a:t> Demand side economies of scale; more customers today lead to higher demand tomorrow </a:t>
            </a:r>
          </a:p>
          <a:p>
            <a:pPr lvl="1"/>
            <a:r>
              <a:rPr lang="en-US" sz="2000" dirty="0"/>
              <a:t>In network effects markets, low prices (possibly even below costs) can be used to build scale</a:t>
            </a:r>
          </a:p>
        </p:txBody>
      </p:sp>
      <p:sp>
        <p:nvSpPr>
          <p:cNvPr id="4" name="Slide Number Placeholder 3">
            <a:extLst>
              <a:ext uri="{FF2B5EF4-FFF2-40B4-BE49-F238E27FC236}">
                <a16:creationId xmlns:a16="http://schemas.microsoft.com/office/drawing/2014/main" id="{82BBBDF0-A2D9-44AC-BF7A-BBF4725049BA}"/>
              </a:ext>
            </a:extLst>
          </p:cNvPr>
          <p:cNvSpPr>
            <a:spLocks noGrp="1"/>
          </p:cNvSpPr>
          <p:nvPr>
            <p:ph type="sldNum" sz="quarter" idx="12"/>
          </p:nvPr>
        </p:nvSpPr>
        <p:spPr/>
        <p:txBody>
          <a:bodyPr/>
          <a:lstStyle/>
          <a:p>
            <a:fld id="{C62BE4E1-E33C-4146-86BB-F757879F36D6}" type="slidenum">
              <a:rPr lang="en-US" smtClean="0"/>
              <a:t>18</a:t>
            </a:fld>
            <a:endParaRPr lang="en-US"/>
          </a:p>
        </p:txBody>
      </p:sp>
      <p:sp>
        <p:nvSpPr>
          <p:cNvPr id="5" name="TextBox 4">
            <a:extLst>
              <a:ext uri="{FF2B5EF4-FFF2-40B4-BE49-F238E27FC236}">
                <a16:creationId xmlns:a16="http://schemas.microsoft.com/office/drawing/2014/main" id="{ADF9EE0D-B2BE-4AE5-8406-5AAD89C86529}"/>
              </a:ext>
            </a:extLst>
          </p:cNvPr>
          <p:cNvSpPr txBox="1"/>
          <p:nvPr/>
        </p:nvSpPr>
        <p:spPr>
          <a:xfrm>
            <a:off x="9740368" y="4555926"/>
            <a:ext cx="2156357" cy="707886"/>
          </a:xfrm>
          <a:prstGeom prst="rect">
            <a:avLst/>
          </a:prstGeom>
          <a:noFill/>
          <a:ln w="38100">
            <a:solidFill>
              <a:srgbClr val="0070C0"/>
            </a:solidFill>
          </a:ln>
        </p:spPr>
        <p:txBody>
          <a:bodyPr wrap="square" rtlCol="0">
            <a:spAutoFit/>
          </a:bodyPr>
          <a:lstStyle/>
          <a:p>
            <a:r>
              <a:rPr lang="en-US" sz="2000" b="1" dirty="0">
                <a:solidFill>
                  <a:srgbClr val="0070C0"/>
                </a:solidFill>
              </a:rPr>
              <a:t>Do these explain Amazon?</a:t>
            </a:r>
            <a:endParaRPr lang="en-US" sz="2000" b="1" i="1" dirty="0">
              <a:solidFill>
                <a:srgbClr val="0070C0"/>
              </a:solidFill>
            </a:endParaRPr>
          </a:p>
        </p:txBody>
      </p:sp>
      <p:cxnSp>
        <p:nvCxnSpPr>
          <p:cNvPr id="6" name="Straight Arrow Connector 5">
            <a:extLst>
              <a:ext uri="{FF2B5EF4-FFF2-40B4-BE49-F238E27FC236}">
                <a16:creationId xmlns:a16="http://schemas.microsoft.com/office/drawing/2014/main" id="{61981D01-0DEE-42F9-A500-26542D059980}"/>
              </a:ext>
            </a:extLst>
          </p:cNvPr>
          <p:cNvCxnSpPr>
            <a:cxnSpLocks/>
          </p:cNvCxnSpPr>
          <p:nvPr/>
        </p:nvCxnSpPr>
        <p:spPr>
          <a:xfrm flipH="1" flipV="1">
            <a:off x="8618272" y="4362926"/>
            <a:ext cx="785812" cy="32337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7" name="Straight Arrow Connector 6">
            <a:extLst>
              <a:ext uri="{FF2B5EF4-FFF2-40B4-BE49-F238E27FC236}">
                <a16:creationId xmlns:a16="http://schemas.microsoft.com/office/drawing/2014/main" id="{1ACE655A-083D-45ED-BAB6-A1F963200311}"/>
              </a:ext>
            </a:extLst>
          </p:cNvPr>
          <p:cNvCxnSpPr>
            <a:cxnSpLocks/>
          </p:cNvCxnSpPr>
          <p:nvPr/>
        </p:nvCxnSpPr>
        <p:spPr>
          <a:xfrm flipH="1">
            <a:off x="8756384" y="5167312"/>
            <a:ext cx="740041" cy="43973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89701699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4F79127-0ADA-4A19-A380-44934A57972F}"/>
              </a:ext>
            </a:extLst>
          </p:cNvPr>
          <p:cNvSpPr>
            <a:spLocks noGrp="1"/>
          </p:cNvSpPr>
          <p:nvPr>
            <p:ph type="title"/>
          </p:nvPr>
        </p:nvSpPr>
        <p:spPr/>
        <p:txBody>
          <a:bodyPr/>
          <a:lstStyle/>
          <a:p>
            <a:r>
              <a:rPr lang="en-US" dirty="0"/>
              <a:t>And One Inculpatory Idea: Reputation Predation </a:t>
            </a:r>
          </a:p>
        </p:txBody>
      </p:sp>
      <p:sp>
        <p:nvSpPr>
          <p:cNvPr id="3" name="Content Placeholder 2">
            <a:extLst>
              <a:ext uri="{FF2B5EF4-FFF2-40B4-BE49-F238E27FC236}">
                <a16:creationId xmlns:a16="http://schemas.microsoft.com/office/drawing/2014/main" id="{43A43092-AC59-40C0-87B6-AEF64BEFA47D}"/>
              </a:ext>
            </a:extLst>
          </p:cNvPr>
          <p:cNvSpPr>
            <a:spLocks noGrp="1"/>
          </p:cNvSpPr>
          <p:nvPr>
            <p:ph idx="1"/>
          </p:nvPr>
        </p:nvSpPr>
        <p:spPr>
          <a:xfrm>
            <a:off x="838200" y="1825625"/>
            <a:ext cx="8677275" cy="4351338"/>
          </a:xfrm>
        </p:spPr>
        <p:txBody>
          <a:bodyPr>
            <a:normAutofit/>
          </a:bodyPr>
          <a:lstStyle/>
          <a:p>
            <a:r>
              <a:rPr lang="en-US" sz="2400" dirty="0"/>
              <a:t>Recoupment may not occur in the predatory market but in other markets</a:t>
            </a:r>
          </a:p>
          <a:p>
            <a:r>
              <a:rPr lang="en-US" sz="2400" dirty="0"/>
              <a:t>Multi-market firm obtains a reputation as a predator</a:t>
            </a:r>
          </a:p>
          <a:p>
            <a:pPr lvl="1"/>
            <a:r>
              <a:rPr lang="en-US" sz="2000" dirty="0"/>
              <a:t>Predation in Market #1 may fail to cause exit (e.g., entrant has already sunk costs)</a:t>
            </a:r>
          </a:p>
          <a:p>
            <a:pPr lvl="1"/>
            <a:r>
              <a:rPr lang="en-US" sz="2000" dirty="0"/>
              <a:t>But predation signals potential entrants in Markets #2, 3… that monopolist will not accommodate their entry, so they must anticipate a period of losses</a:t>
            </a:r>
          </a:p>
          <a:p>
            <a:pPr lvl="1"/>
            <a:r>
              <a:rPr lang="en-US" sz="2000" dirty="0"/>
              <a:t>These losses increase entrant’s entry costs, which deters entry</a:t>
            </a:r>
          </a:p>
          <a:p>
            <a:pPr marL="457200" lvl="1" indent="0">
              <a:buNone/>
            </a:pPr>
            <a:endParaRPr lang="en-US" sz="2000" dirty="0"/>
          </a:p>
          <a:p>
            <a:endParaRPr lang="en-US" sz="2400" dirty="0"/>
          </a:p>
        </p:txBody>
      </p:sp>
      <p:sp>
        <p:nvSpPr>
          <p:cNvPr id="4" name="Slide Number Placeholder 3">
            <a:extLst>
              <a:ext uri="{FF2B5EF4-FFF2-40B4-BE49-F238E27FC236}">
                <a16:creationId xmlns:a16="http://schemas.microsoft.com/office/drawing/2014/main" id="{8A2E3A52-8293-40A5-9C56-E8297C7629EB}"/>
              </a:ext>
            </a:extLst>
          </p:cNvPr>
          <p:cNvSpPr>
            <a:spLocks noGrp="1"/>
          </p:cNvSpPr>
          <p:nvPr>
            <p:ph type="sldNum" sz="quarter" idx="12"/>
          </p:nvPr>
        </p:nvSpPr>
        <p:spPr/>
        <p:txBody>
          <a:bodyPr/>
          <a:lstStyle/>
          <a:p>
            <a:fld id="{C62BE4E1-E33C-4146-86BB-F757879F36D6}" type="slidenum">
              <a:rPr lang="en-US" smtClean="0"/>
              <a:t>19</a:t>
            </a:fld>
            <a:endParaRPr lang="en-US"/>
          </a:p>
        </p:txBody>
      </p:sp>
      <p:sp>
        <p:nvSpPr>
          <p:cNvPr id="5" name="TextBox 4">
            <a:extLst>
              <a:ext uri="{FF2B5EF4-FFF2-40B4-BE49-F238E27FC236}">
                <a16:creationId xmlns:a16="http://schemas.microsoft.com/office/drawing/2014/main" id="{A34D16D5-0D39-48B4-9FD4-4B3E49BA4366}"/>
              </a:ext>
            </a:extLst>
          </p:cNvPr>
          <p:cNvSpPr txBox="1"/>
          <p:nvPr/>
        </p:nvSpPr>
        <p:spPr>
          <a:xfrm>
            <a:off x="9839325" y="2068681"/>
            <a:ext cx="1622956" cy="1015663"/>
          </a:xfrm>
          <a:prstGeom prst="rect">
            <a:avLst/>
          </a:prstGeom>
          <a:noFill/>
          <a:ln w="38100">
            <a:solidFill>
              <a:srgbClr val="0070C0"/>
            </a:solidFill>
          </a:ln>
        </p:spPr>
        <p:txBody>
          <a:bodyPr wrap="square" rtlCol="0">
            <a:spAutoFit/>
          </a:bodyPr>
          <a:lstStyle/>
          <a:p>
            <a:r>
              <a:rPr lang="en-US" sz="2000" b="1" dirty="0">
                <a:solidFill>
                  <a:srgbClr val="0070C0"/>
                </a:solidFill>
              </a:rPr>
              <a:t>Originally proposed by Posner</a:t>
            </a:r>
            <a:endParaRPr lang="en-US" sz="2000" b="1" i="1" dirty="0">
              <a:solidFill>
                <a:srgbClr val="0070C0"/>
              </a:solidFill>
            </a:endParaRPr>
          </a:p>
        </p:txBody>
      </p:sp>
      <p:cxnSp>
        <p:nvCxnSpPr>
          <p:cNvPr id="6" name="Straight Arrow Connector 5">
            <a:extLst>
              <a:ext uri="{FF2B5EF4-FFF2-40B4-BE49-F238E27FC236}">
                <a16:creationId xmlns:a16="http://schemas.microsoft.com/office/drawing/2014/main" id="{385B831E-821D-4B4E-A38B-817C82AB6D4D}"/>
              </a:ext>
            </a:extLst>
          </p:cNvPr>
          <p:cNvCxnSpPr>
            <a:cxnSpLocks/>
          </p:cNvCxnSpPr>
          <p:nvPr/>
        </p:nvCxnSpPr>
        <p:spPr>
          <a:xfrm flipH="1">
            <a:off x="8867776" y="2576512"/>
            <a:ext cx="809624" cy="17145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2C2CA765-C43A-4B90-B211-3E94B31E9B61}"/>
              </a:ext>
            </a:extLst>
          </p:cNvPr>
          <p:cNvSpPr txBox="1"/>
          <p:nvPr/>
        </p:nvSpPr>
        <p:spPr>
          <a:xfrm>
            <a:off x="9766169" y="4386698"/>
            <a:ext cx="2130458" cy="1015663"/>
          </a:xfrm>
          <a:prstGeom prst="rect">
            <a:avLst/>
          </a:prstGeom>
          <a:solidFill>
            <a:srgbClr val="FFFF00"/>
          </a:solidFill>
          <a:ln w="38100">
            <a:solidFill>
              <a:srgbClr val="0070C0"/>
            </a:solidFill>
          </a:ln>
        </p:spPr>
        <p:txBody>
          <a:bodyPr wrap="square" rtlCol="0">
            <a:spAutoFit/>
          </a:bodyPr>
          <a:lstStyle/>
          <a:p>
            <a:r>
              <a:rPr lang="en-US" sz="2000" b="1" dirty="0">
                <a:solidFill>
                  <a:srgbClr val="0070C0"/>
                </a:solidFill>
              </a:rPr>
              <a:t>Thus, it implicates a type of RRC theory</a:t>
            </a:r>
            <a:endParaRPr lang="en-US" sz="2000" b="1" i="1" dirty="0">
              <a:solidFill>
                <a:srgbClr val="0070C0"/>
              </a:solidFill>
            </a:endParaRPr>
          </a:p>
        </p:txBody>
      </p:sp>
      <p:cxnSp>
        <p:nvCxnSpPr>
          <p:cNvPr id="8" name="Straight Arrow Connector 7">
            <a:extLst>
              <a:ext uri="{FF2B5EF4-FFF2-40B4-BE49-F238E27FC236}">
                <a16:creationId xmlns:a16="http://schemas.microsoft.com/office/drawing/2014/main" id="{7D362C5C-CD6A-4098-9D55-8E2EF08ADF3C}"/>
              </a:ext>
            </a:extLst>
          </p:cNvPr>
          <p:cNvCxnSpPr>
            <a:cxnSpLocks/>
          </p:cNvCxnSpPr>
          <p:nvPr/>
        </p:nvCxnSpPr>
        <p:spPr>
          <a:xfrm flipH="1" flipV="1">
            <a:off x="8633283" y="4475858"/>
            <a:ext cx="736468" cy="33638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7371937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71204EF-4EE1-4F25-AEC7-F27AEE8C25D6}"/>
              </a:ext>
            </a:extLst>
          </p:cNvPr>
          <p:cNvSpPr>
            <a:spLocks noGrp="1"/>
          </p:cNvSpPr>
          <p:nvPr>
            <p:ph type="title"/>
          </p:nvPr>
        </p:nvSpPr>
        <p:spPr/>
        <p:txBody>
          <a:bodyPr>
            <a:normAutofit/>
          </a:bodyPr>
          <a:lstStyle/>
          <a:p>
            <a:r>
              <a:rPr lang="en-US" sz="2800" dirty="0">
                <a:latin typeface="Times New Roman" panose="02020603050405020304" pitchFamily="18" charset="0"/>
                <a:cs typeface="Times New Roman" panose="02020603050405020304" pitchFamily="18" charset="0"/>
              </a:rPr>
              <a:t>We have briefly discussed the 2-paradigms and how they suggest different approaches to exclusionary conduct.</a:t>
            </a:r>
            <a:br>
              <a:rPr lang="en-US" sz="2800" dirty="0">
                <a:latin typeface="Times New Roman" panose="02020603050405020304" pitchFamily="18" charset="0"/>
                <a:cs typeface="Times New Roman" panose="02020603050405020304" pitchFamily="18" charset="0"/>
              </a:rPr>
            </a:br>
            <a:br>
              <a:rPr lang="en-US" sz="2800" dirty="0">
                <a:latin typeface="Times New Roman" panose="02020603050405020304" pitchFamily="18" charset="0"/>
                <a:cs typeface="Times New Roman" panose="02020603050405020304" pitchFamily="18" charset="0"/>
              </a:rPr>
            </a:br>
            <a:r>
              <a:rPr lang="en-US" sz="2800" dirty="0">
                <a:latin typeface="Times New Roman" panose="02020603050405020304" pitchFamily="18" charset="0"/>
                <a:cs typeface="Times New Roman" panose="02020603050405020304" pitchFamily="18" charset="0"/>
              </a:rPr>
              <a:t>Today, we discuss predatory pricing as “conduct,” and </a:t>
            </a:r>
            <a:br>
              <a:rPr lang="en-US" sz="2800" dirty="0">
                <a:latin typeface="Times New Roman" panose="02020603050405020304" pitchFamily="18" charset="0"/>
                <a:cs typeface="Times New Roman" panose="02020603050405020304" pitchFamily="18" charset="0"/>
              </a:rPr>
            </a:br>
            <a:r>
              <a:rPr lang="en-US" sz="2800" dirty="0">
                <a:latin typeface="Times New Roman" panose="02020603050405020304" pitchFamily="18" charset="0"/>
                <a:cs typeface="Times New Roman" panose="02020603050405020304" pitchFamily="18" charset="0"/>
              </a:rPr>
              <a:t>how it relates to it being a “paradigm” for evaluating exclusionary conduct more generally</a:t>
            </a:r>
          </a:p>
        </p:txBody>
      </p:sp>
      <p:sp>
        <p:nvSpPr>
          <p:cNvPr id="3" name="Text Placeholder 2">
            <a:extLst>
              <a:ext uri="{FF2B5EF4-FFF2-40B4-BE49-F238E27FC236}">
                <a16:creationId xmlns:a16="http://schemas.microsoft.com/office/drawing/2014/main" id="{C220F993-553B-4850-8C3C-FB92F2A854C4}"/>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30928601-BF2F-4AEB-BD7C-BD7D418C3005}"/>
              </a:ext>
            </a:extLst>
          </p:cNvPr>
          <p:cNvSpPr>
            <a:spLocks noGrp="1"/>
          </p:cNvSpPr>
          <p:nvPr>
            <p:ph type="sldNum" sz="quarter" idx="12"/>
          </p:nvPr>
        </p:nvSpPr>
        <p:spPr/>
        <p:txBody>
          <a:bodyPr/>
          <a:lstStyle/>
          <a:p>
            <a:fld id="{C62BE4E1-E33C-4146-86BB-F757879F36D6}" type="slidenum">
              <a:rPr lang="en-US" smtClean="0"/>
              <a:t>2</a:t>
            </a:fld>
            <a:endParaRPr lang="en-US"/>
          </a:p>
        </p:txBody>
      </p:sp>
    </p:spTree>
    <p:extLst>
      <p:ext uri="{BB962C8B-B14F-4D97-AF65-F5344CB8AC3E}">
        <p14:creationId xmlns:p14="http://schemas.microsoft.com/office/powerpoint/2010/main" val="297001547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30810" y="86994"/>
            <a:ext cx="10515600" cy="1325563"/>
          </a:xfrm>
        </p:spPr>
        <p:txBody>
          <a:bodyPr>
            <a:normAutofit/>
          </a:bodyPr>
          <a:lstStyle/>
          <a:p>
            <a:r>
              <a:rPr lang="en-US" dirty="0">
                <a:latin typeface="Times New Roman" panose="02020603050405020304" pitchFamily="18" charset="0"/>
                <a:cs typeface="Times New Roman" panose="02020603050405020304" pitchFamily="18" charset="0"/>
              </a:rPr>
              <a:t>Pushing Back:</a:t>
            </a:r>
            <a:br>
              <a:rPr lang="en-US" dirty="0">
                <a:latin typeface="Times New Roman" panose="02020603050405020304" pitchFamily="18" charset="0"/>
                <a:cs typeface="Times New Roman" panose="02020603050405020304" pitchFamily="18" charset="0"/>
              </a:rPr>
            </a:br>
            <a:r>
              <a:rPr lang="en-US" dirty="0">
                <a:latin typeface="Times New Roman" panose="02020603050405020304" pitchFamily="18" charset="0"/>
                <a:cs typeface="Times New Roman" panose="02020603050405020304" pitchFamily="18" charset="0"/>
              </a:rPr>
              <a:t>How Under-Deterrence Concerns Might Be Addressed?</a:t>
            </a:r>
          </a:p>
        </p:txBody>
      </p:sp>
      <p:sp>
        <p:nvSpPr>
          <p:cNvPr id="3" name="Content Placeholder 2"/>
          <p:cNvSpPr>
            <a:spLocks noGrp="1"/>
          </p:cNvSpPr>
          <p:nvPr>
            <p:ph idx="1"/>
          </p:nvPr>
        </p:nvSpPr>
        <p:spPr>
          <a:xfrm>
            <a:off x="529276" y="1412557"/>
            <a:ext cx="9733863" cy="5126355"/>
          </a:xfrm>
        </p:spPr>
        <p:txBody>
          <a:bodyPr>
            <a:normAutofit/>
          </a:bodyPr>
          <a:lstStyle/>
          <a:p>
            <a:r>
              <a:rPr lang="en-US" sz="2000" dirty="0">
                <a:latin typeface="Times New Roman" panose="02020603050405020304" pitchFamily="18" charset="0"/>
                <a:cs typeface="Times New Roman" panose="02020603050405020304" pitchFamily="18" charset="0"/>
              </a:rPr>
              <a:t>It is hard to see how the “price &lt; cost” prong can be totally eliminated, </a:t>
            </a:r>
            <a:br>
              <a:rPr lang="en-US" sz="2000" dirty="0">
                <a:latin typeface="Times New Roman" panose="02020603050405020304" pitchFamily="18" charset="0"/>
                <a:cs typeface="Times New Roman" panose="02020603050405020304" pitchFamily="18" charset="0"/>
              </a:rPr>
            </a:br>
            <a:r>
              <a:rPr lang="en-US" sz="2000" dirty="0">
                <a:latin typeface="Times New Roman" panose="02020603050405020304" pitchFamily="18" charset="0"/>
                <a:cs typeface="Times New Roman" panose="02020603050405020304" pitchFamily="18" charset="0"/>
              </a:rPr>
              <a:t>since price cuts are a natural response to entrant offering lower costs</a:t>
            </a:r>
          </a:p>
          <a:p>
            <a:r>
              <a:rPr lang="en-US" sz="2000" dirty="0">
                <a:latin typeface="Times New Roman" panose="02020603050405020304" pitchFamily="18" charset="0"/>
                <a:cs typeface="Times New Roman" panose="02020603050405020304" pitchFamily="18" charset="0"/>
              </a:rPr>
              <a:t>But, courts might loosen the narrow confines of </a:t>
            </a:r>
            <a:r>
              <a:rPr lang="en-US" sz="2000" i="1" dirty="0">
                <a:latin typeface="Times New Roman" panose="02020603050405020304" pitchFamily="18" charset="0"/>
                <a:cs typeface="Times New Roman" panose="02020603050405020304" pitchFamily="18" charset="0"/>
              </a:rPr>
              <a:t>Brooke Group </a:t>
            </a:r>
            <a:r>
              <a:rPr lang="en-US" sz="2000" dirty="0">
                <a:latin typeface="Times New Roman" panose="02020603050405020304" pitchFamily="18" charset="0"/>
                <a:cs typeface="Times New Roman" panose="02020603050405020304" pitchFamily="18" charset="0"/>
              </a:rPr>
              <a:t>in several ways</a:t>
            </a:r>
          </a:p>
          <a:p>
            <a:pPr lvl="1"/>
            <a:r>
              <a:rPr lang="en-US" sz="1800" dirty="0">
                <a:latin typeface="Times New Roman" panose="02020603050405020304" pitchFamily="18" charset="0"/>
                <a:cs typeface="Times New Roman" panose="02020603050405020304" pitchFamily="18" charset="0"/>
              </a:rPr>
              <a:t>Maintain price/cost but use </a:t>
            </a:r>
            <a:r>
              <a:rPr lang="en-US" sz="1800" dirty="0">
                <a:solidFill>
                  <a:srgbClr val="C00000"/>
                </a:solidFill>
                <a:latin typeface="Times New Roman" panose="02020603050405020304" pitchFamily="18" charset="0"/>
                <a:cs typeface="Times New Roman" panose="02020603050405020304" pitchFamily="18" charset="0"/>
              </a:rPr>
              <a:t>“average total cost”</a:t>
            </a:r>
            <a:r>
              <a:rPr lang="en-US" sz="1800" dirty="0">
                <a:latin typeface="Times New Roman" panose="02020603050405020304" pitchFamily="18" charset="0"/>
                <a:cs typeface="Times New Roman" panose="02020603050405020304" pitchFamily="18" charset="0"/>
              </a:rPr>
              <a:t> instead of “average variable cost” as the measure</a:t>
            </a:r>
          </a:p>
          <a:p>
            <a:pPr lvl="1"/>
            <a:r>
              <a:rPr lang="en-US" sz="1800" dirty="0">
                <a:latin typeface="Times New Roman" panose="02020603050405020304" pitchFamily="18" charset="0"/>
                <a:cs typeface="Times New Roman" panose="02020603050405020304" pitchFamily="18" charset="0"/>
              </a:rPr>
              <a:t>Reduce plaintiff’s </a:t>
            </a:r>
            <a:r>
              <a:rPr lang="en-US" sz="1800" dirty="0">
                <a:solidFill>
                  <a:srgbClr val="C00000"/>
                </a:solidFill>
                <a:latin typeface="Times New Roman" panose="02020603050405020304" pitchFamily="18" charset="0"/>
                <a:cs typeface="Times New Roman" panose="02020603050405020304" pitchFamily="18" charset="0"/>
              </a:rPr>
              <a:t>evidentiary burden </a:t>
            </a:r>
            <a:r>
              <a:rPr lang="en-US" sz="1800" dirty="0">
                <a:latin typeface="Times New Roman" panose="02020603050405020304" pitchFamily="18" charset="0"/>
                <a:cs typeface="Times New Roman" panose="02020603050405020304" pitchFamily="18" charset="0"/>
              </a:rPr>
              <a:t>to show likely recoupment</a:t>
            </a:r>
          </a:p>
          <a:p>
            <a:pPr lvl="1"/>
            <a:r>
              <a:rPr lang="en-US" sz="1800" dirty="0">
                <a:latin typeface="Times New Roman" panose="02020603050405020304" pitchFamily="18" charset="0"/>
                <a:cs typeface="Times New Roman" panose="02020603050405020304" pitchFamily="18" charset="0"/>
              </a:rPr>
              <a:t>Be less accepting that revenue benefits from complementary products where dominant  firm also has monopoly power should be permitted to justify lower prices </a:t>
            </a:r>
          </a:p>
          <a:p>
            <a:pPr lvl="1"/>
            <a:r>
              <a:rPr lang="en-US" sz="1800" dirty="0">
                <a:latin typeface="Times New Roman" panose="02020603050405020304" pitchFamily="18" charset="0"/>
                <a:cs typeface="Times New Roman" panose="02020603050405020304" pitchFamily="18" charset="0"/>
              </a:rPr>
              <a:t>Do not apply </a:t>
            </a:r>
            <a:r>
              <a:rPr lang="en-US" sz="1800" i="1" dirty="0">
                <a:latin typeface="Times New Roman" panose="02020603050405020304" pitchFamily="18" charset="0"/>
                <a:cs typeface="Times New Roman" panose="02020603050405020304" pitchFamily="18" charset="0"/>
              </a:rPr>
              <a:t>Brooke Group </a:t>
            </a:r>
            <a:r>
              <a:rPr lang="en-US" sz="1800" dirty="0">
                <a:latin typeface="Times New Roman" panose="02020603050405020304" pitchFamily="18" charset="0"/>
                <a:cs typeface="Times New Roman" panose="02020603050405020304" pitchFamily="18" charset="0"/>
              </a:rPr>
              <a:t>price/cost test outside the narrow confines of “plain vanilla” predatory pricing </a:t>
            </a:r>
            <a:r>
              <a:rPr lang="en-US" sz="1800" i="1" dirty="0">
                <a:latin typeface="Times New Roman" panose="02020603050405020304" pitchFamily="18" charset="0"/>
                <a:cs typeface="Times New Roman" panose="02020603050405020304" pitchFamily="18" charset="0"/>
              </a:rPr>
              <a:t>(</a:t>
            </a:r>
            <a:r>
              <a:rPr lang="en-US" sz="1800" i="1" dirty="0">
                <a:solidFill>
                  <a:srgbClr val="C00000"/>
                </a:solidFill>
                <a:latin typeface="Times New Roman" panose="02020603050405020304" pitchFamily="18" charset="0"/>
                <a:cs typeface="Times New Roman" panose="02020603050405020304" pitchFamily="18" charset="0"/>
              </a:rPr>
              <a:t>Avoid “Creeping </a:t>
            </a:r>
            <a:r>
              <a:rPr lang="en-US" sz="1800" i="1" dirty="0" err="1">
                <a:solidFill>
                  <a:srgbClr val="C00000"/>
                </a:solidFill>
                <a:latin typeface="Times New Roman" panose="02020603050405020304" pitchFamily="18" charset="0"/>
                <a:cs typeface="Times New Roman" panose="02020603050405020304" pitchFamily="18" charset="0"/>
              </a:rPr>
              <a:t>Brookism</a:t>
            </a:r>
            <a:r>
              <a:rPr lang="en-US" sz="1800" i="1" dirty="0">
                <a:solidFill>
                  <a:srgbClr val="C00000"/>
                </a:solidFill>
                <a:latin typeface="Times New Roman" panose="02020603050405020304" pitchFamily="18" charset="0"/>
                <a:cs typeface="Times New Roman" panose="02020603050405020304" pitchFamily="18" charset="0"/>
              </a:rPr>
              <a:t>”)</a:t>
            </a:r>
          </a:p>
          <a:p>
            <a:pPr lvl="1"/>
            <a:r>
              <a:rPr lang="en-US" sz="1800" dirty="0">
                <a:latin typeface="Times New Roman" panose="02020603050405020304" pitchFamily="18" charset="0"/>
                <a:cs typeface="Times New Roman" panose="02020603050405020304" pitchFamily="18" charset="0"/>
              </a:rPr>
              <a:t>Do not apply price/cost test when alleged non-price conduct (e.g., RRC) in addition to price cuts</a:t>
            </a:r>
          </a:p>
          <a:p>
            <a:r>
              <a:rPr lang="en-US" sz="2000" dirty="0">
                <a:latin typeface="Times New Roman" panose="02020603050405020304" pitchFamily="18" charset="0"/>
                <a:cs typeface="Times New Roman" panose="02020603050405020304" pitchFamily="18" charset="0"/>
              </a:rPr>
              <a:t>Or, courts could adopt a </a:t>
            </a:r>
            <a:r>
              <a:rPr lang="en-US" sz="2000" i="1" dirty="0">
                <a:latin typeface="Times New Roman" panose="02020603050405020304" pitchFamily="18" charset="0"/>
                <a:cs typeface="Times New Roman" panose="02020603050405020304" pitchFamily="18" charset="0"/>
              </a:rPr>
              <a:t>totally different approach </a:t>
            </a:r>
            <a:r>
              <a:rPr lang="en-US" sz="2000" dirty="0">
                <a:latin typeface="Times New Roman" panose="02020603050405020304" pitchFamily="18" charset="0"/>
                <a:cs typeface="Times New Roman" panose="02020603050405020304" pitchFamily="18" charset="0"/>
              </a:rPr>
              <a:t>that does not involve a price/cost test</a:t>
            </a:r>
          </a:p>
          <a:p>
            <a:pPr lvl="1"/>
            <a:r>
              <a:rPr lang="en-US" sz="1800" u="sng" dirty="0">
                <a:solidFill>
                  <a:srgbClr val="C00000"/>
                </a:solidFill>
                <a:latin typeface="Times New Roman" panose="02020603050405020304" pitchFamily="18" charset="0"/>
                <a:cs typeface="Times New Roman" panose="02020603050405020304" pitchFamily="18" charset="0"/>
              </a:rPr>
              <a:t>Baumol Proposal</a:t>
            </a:r>
            <a:r>
              <a:rPr lang="en-US" sz="1800" dirty="0">
                <a:solidFill>
                  <a:srgbClr val="C00000"/>
                </a:solidFill>
                <a:latin typeface="Times New Roman" panose="02020603050405020304" pitchFamily="18" charset="0"/>
                <a:cs typeface="Times New Roman" panose="02020603050405020304" pitchFamily="18" charset="0"/>
              </a:rPr>
              <a:t>:</a:t>
            </a:r>
            <a:r>
              <a:rPr lang="en-US" sz="1800" dirty="0">
                <a:latin typeface="Times New Roman" panose="02020603050405020304" pitchFamily="18" charset="0"/>
                <a:cs typeface="Times New Roman" panose="02020603050405020304" pitchFamily="18" charset="0"/>
              </a:rPr>
              <a:t> Permit all price cuts are permitted in response to entry, </a:t>
            </a:r>
            <a:r>
              <a:rPr lang="en-US" sz="1800" i="1" dirty="0">
                <a:latin typeface="Times New Roman" panose="02020603050405020304" pitchFamily="18" charset="0"/>
                <a:cs typeface="Times New Roman" panose="02020603050405020304" pitchFamily="18" charset="0"/>
              </a:rPr>
              <a:t>but prohibit subsequent price increases by defendant </a:t>
            </a:r>
            <a:r>
              <a:rPr lang="en-US" sz="1800" dirty="0">
                <a:latin typeface="Times New Roman" panose="02020603050405020304" pitchFamily="18" charset="0"/>
                <a:cs typeface="Times New Roman" panose="02020603050405020304" pitchFamily="18" charset="0"/>
              </a:rPr>
              <a:t>for a period of time</a:t>
            </a:r>
          </a:p>
          <a:p>
            <a:pPr lvl="1"/>
            <a:r>
              <a:rPr lang="en-US" sz="1800" u="sng" dirty="0">
                <a:solidFill>
                  <a:srgbClr val="C00000"/>
                </a:solidFill>
                <a:latin typeface="Times New Roman" panose="02020603050405020304" pitchFamily="18" charset="0"/>
                <a:cs typeface="Times New Roman" panose="02020603050405020304" pitchFamily="18" charset="0"/>
              </a:rPr>
              <a:t>Edlin Proposal</a:t>
            </a:r>
            <a:r>
              <a:rPr lang="en-US" sz="1800" dirty="0">
                <a:solidFill>
                  <a:srgbClr val="C00000"/>
                </a:solidFill>
                <a:latin typeface="Times New Roman" panose="02020603050405020304" pitchFamily="18" charset="0"/>
                <a:cs typeface="Times New Roman" panose="02020603050405020304" pitchFamily="18" charset="0"/>
              </a:rPr>
              <a:t>: </a:t>
            </a:r>
            <a:r>
              <a:rPr lang="en-US" sz="1800" dirty="0">
                <a:latin typeface="Times New Roman" panose="02020603050405020304" pitchFamily="18" charset="0"/>
                <a:cs typeface="Times New Roman" panose="02020603050405020304" pitchFamily="18" charset="0"/>
              </a:rPr>
              <a:t>Prohibit post-entry price cuts as a way to induce dominant firms to charge </a:t>
            </a:r>
            <a:br>
              <a:rPr lang="en-US" sz="1800" dirty="0">
                <a:latin typeface="Times New Roman" panose="02020603050405020304" pitchFamily="18" charset="0"/>
                <a:cs typeface="Times New Roman" panose="02020603050405020304" pitchFamily="18" charset="0"/>
              </a:rPr>
            </a:br>
            <a:r>
              <a:rPr lang="en-US" sz="1800" dirty="0">
                <a:latin typeface="Times New Roman" panose="02020603050405020304" pitchFamily="18" charset="0"/>
                <a:cs typeface="Times New Roman" panose="02020603050405020304" pitchFamily="18" charset="0"/>
              </a:rPr>
              <a:t>lower </a:t>
            </a:r>
            <a:r>
              <a:rPr lang="en-US" sz="1800" i="1" dirty="0">
                <a:latin typeface="Times New Roman" panose="02020603050405020304" pitchFamily="18" charset="0"/>
                <a:cs typeface="Times New Roman" panose="02020603050405020304" pitchFamily="18" charset="0"/>
              </a:rPr>
              <a:t>pre-entry (or non-entry) </a:t>
            </a:r>
            <a:r>
              <a:rPr lang="en-US" sz="1800" dirty="0">
                <a:latin typeface="Times New Roman" panose="02020603050405020304" pitchFamily="18" charset="0"/>
                <a:cs typeface="Times New Roman" panose="02020603050405020304" pitchFamily="18" charset="0"/>
              </a:rPr>
              <a:t>prices </a:t>
            </a:r>
          </a:p>
        </p:txBody>
      </p:sp>
      <p:sp>
        <p:nvSpPr>
          <p:cNvPr id="4" name="Slide Number Placeholder 3"/>
          <p:cNvSpPr>
            <a:spLocks noGrp="1"/>
          </p:cNvSpPr>
          <p:nvPr>
            <p:ph type="sldNum" sz="quarter" idx="12"/>
          </p:nvPr>
        </p:nvSpPr>
        <p:spPr/>
        <p:txBody>
          <a:bodyPr/>
          <a:lstStyle/>
          <a:p>
            <a:fld id="{C62BE4E1-E33C-4146-86BB-F757879F36D6}" type="slidenum">
              <a:rPr lang="en-US" smtClean="0"/>
              <a:t>20</a:t>
            </a:fld>
            <a:endParaRPr lang="en-US"/>
          </a:p>
        </p:txBody>
      </p:sp>
    </p:spTree>
    <p:extLst>
      <p:ext uri="{BB962C8B-B14F-4D97-AF65-F5344CB8AC3E}">
        <p14:creationId xmlns:p14="http://schemas.microsoft.com/office/powerpoint/2010/main" val="8452296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6C52779-95EB-437B-A8F8-A7272A96BA29}"/>
              </a:ext>
            </a:extLst>
          </p:cNvPr>
          <p:cNvSpPr>
            <a:spLocks noGrp="1"/>
          </p:cNvSpPr>
          <p:nvPr>
            <p:ph type="title"/>
          </p:nvPr>
        </p:nvSpPr>
        <p:spPr/>
        <p:txBody>
          <a:bodyPr/>
          <a:lstStyle/>
          <a:p>
            <a:pPr algn="ctr"/>
            <a:r>
              <a:rPr lang="en-US" dirty="0"/>
              <a:t>Predatory Pricing:</a:t>
            </a:r>
            <a:br>
              <a:rPr lang="en-US" dirty="0"/>
            </a:br>
            <a:r>
              <a:rPr lang="en-US" dirty="0"/>
              <a:t>From Case Narrative to Paradigm</a:t>
            </a:r>
          </a:p>
        </p:txBody>
      </p:sp>
      <p:sp>
        <p:nvSpPr>
          <p:cNvPr id="3" name="Text Placeholder 2">
            <a:extLst>
              <a:ext uri="{FF2B5EF4-FFF2-40B4-BE49-F238E27FC236}">
                <a16:creationId xmlns:a16="http://schemas.microsoft.com/office/drawing/2014/main" id="{7DD0D9E5-25AA-4FE6-A18C-72C4C017DF99}"/>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32450796-B23C-4CB7-8067-AF78DB19D21C}"/>
              </a:ext>
            </a:extLst>
          </p:cNvPr>
          <p:cNvSpPr>
            <a:spLocks noGrp="1"/>
          </p:cNvSpPr>
          <p:nvPr>
            <p:ph type="sldNum" sz="quarter" idx="12"/>
          </p:nvPr>
        </p:nvSpPr>
        <p:spPr/>
        <p:txBody>
          <a:bodyPr/>
          <a:lstStyle/>
          <a:p>
            <a:fld id="{C62BE4E1-E33C-4146-86BB-F757879F36D6}" type="slidenum">
              <a:rPr lang="en-US" smtClean="0"/>
              <a:t>21</a:t>
            </a:fld>
            <a:endParaRPr lang="en-US"/>
          </a:p>
        </p:txBody>
      </p:sp>
    </p:spTree>
    <p:extLst>
      <p:ext uri="{BB962C8B-B14F-4D97-AF65-F5344CB8AC3E}">
        <p14:creationId xmlns:p14="http://schemas.microsoft.com/office/powerpoint/2010/main" val="14804478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1CCD78F-A1CA-40D5-8466-FE9FD2F16AC7}"/>
              </a:ext>
            </a:extLst>
          </p:cNvPr>
          <p:cNvSpPr>
            <a:spLocks noGrp="1"/>
          </p:cNvSpPr>
          <p:nvPr>
            <p:ph type="title"/>
          </p:nvPr>
        </p:nvSpPr>
        <p:spPr>
          <a:xfrm>
            <a:off x="838200" y="365125"/>
            <a:ext cx="10515600" cy="1170377"/>
          </a:xfrm>
        </p:spPr>
        <p:txBody>
          <a:bodyPr>
            <a:normAutofit/>
          </a:bodyPr>
          <a:lstStyle/>
          <a:p>
            <a:r>
              <a:rPr lang="en-US" dirty="0">
                <a:latin typeface="Times New Roman" panose="02020603050405020304" pitchFamily="18" charset="0"/>
                <a:cs typeface="Times New Roman" panose="02020603050405020304" pitchFamily="18" charset="0"/>
              </a:rPr>
              <a:t>Moving From Case Narrative to Paradigm</a:t>
            </a:r>
          </a:p>
        </p:txBody>
      </p:sp>
      <p:sp>
        <p:nvSpPr>
          <p:cNvPr id="3" name="Content Placeholder 2"/>
          <p:cNvSpPr>
            <a:spLocks noGrp="1"/>
          </p:cNvSpPr>
          <p:nvPr>
            <p:ph sz="half" idx="1"/>
          </p:nvPr>
        </p:nvSpPr>
        <p:spPr>
          <a:xfrm>
            <a:off x="85725" y="1163637"/>
            <a:ext cx="4976004" cy="4530725"/>
          </a:xfrm>
        </p:spPr>
        <p:txBody>
          <a:bodyPr>
            <a:normAutofit fontScale="92500" lnSpcReduction="10000"/>
          </a:bodyPr>
          <a:lstStyle/>
          <a:p>
            <a:pPr marL="0" indent="0">
              <a:buNone/>
            </a:pPr>
            <a:r>
              <a:rPr lang="en-US" sz="3400" i="1" dirty="0">
                <a:solidFill>
                  <a:srgbClr val="C00000"/>
                </a:solidFill>
              </a:rPr>
              <a:t>	</a:t>
            </a:r>
            <a:r>
              <a:rPr lang="en-US" sz="2000" b="1" i="1" u="sng" dirty="0">
                <a:solidFill>
                  <a:srgbClr val="C00000"/>
                </a:solidFill>
              </a:rPr>
              <a:t>The Brooke Group  “narrative”</a:t>
            </a:r>
            <a:endParaRPr lang="en-US" sz="2600" b="1" i="1" u="sng" dirty="0">
              <a:solidFill>
                <a:srgbClr val="C00000"/>
              </a:solidFill>
            </a:endParaRPr>
          </a:p>
          <a:p>
            <a:pPr lvl="1"/>
            <a:r>
              <a:rPr lang="en-US" sz="1700" dirty="0"/>
              <a:t>Predation is an investment involving profit-sacrifice in the hopes of recoupment.  and recoupment is unlikely because rivals have counterstrategies</a:t>
            </a:r>
          </a:p>
          <a:p>
            <a:pPr lvl="1"/>
            <a:r>
              <a:rPr lang="en-US" sz="1700" dirty="0"/>
              <a:t>Price cuts benefit consumers whether predatory or not </a:t>
            </a:r>
          </a:p>
          <a:p>
            <a:pPr lvl="1"/>
            <a:r>
              <a:rPr lang="en-US" sz="1700" dirty="0"/>
              <a:t>Price cuts that remain above costs are efficient </a:t>
            </a:r>
          </a:p>
          <a:p>
            <a:pPr lvl="1"/>
            <a:r>
              <a:rPr lang="en-US" sz="1700" dirty="0"/>
              <a:t>Equally efficient competitors can match price reductions that remain above costs</a:t>
            </a:r>
          </a:p>
          <a:p>
            <a:pPr lvl="1"/>
            <a:r>
              <a:rPr lang="en-US" sz="1700" dirty="0"/>
              <a:t>Limited </a:t>
            </a:r>
            <a:r>
              <a:rPr lang="en-US" sz="1700" dirty="0">
                <a:cs typeface="Times New Roman" panose="02020603050405020304" pitchFamily="18" charset="0"/>
              </a:rPr>
              <a:t>abilities</a:t>
            </a:r>
            <a:r>
              <a:rPr lang="en-US" sz="1700" dirty="0"/>
              <a:t> of courts to administer a price-based rule </a:t>
            </a:r>
          </a:p>
          <a:p>
            <a:pPr lvl="2"/>
            <a:r>
              <a:rPr lang="en-US" sz="1700" dirty="0"/>
              <a:t>Any rule risks chilling procompetitive price-cutting</a:t>
            </a:r>
          </a:p>
          <a:p>
            <a:pPr lvl="2"/>
            <a:r>
              <a:rPr lang="en-US" sz="1700" dirty="0"/>
              <a:t>So, high economic cost of false positives</a:t>
            </a:r>
          </a:p>
          <a:p>
            <a:pPr lvl="2"/>
            <a:r>
              <a:rPr lang="en-US" sz="1700" dirty="0"/>
              <a:t>Low likelihood false negatives since anticompetitive predation seldom attempted and rarely succeeds (p.573)</a:t>
            </a:r>
          </a:p>
          <a:p>
            <a:endParaRPr lang="en-US" sz="1700" dirty="0"/>
          </a:p>
        </p:txBody>
      </p:sp>
      <p:sp>
        <p:nvSpPr>
          <p:cNvPr id="8" name="Content Placeholder 7">
            <a:extLst>
              <a:ext uri="{FF2B5EF4-FFF2-40B4-BE49-F238E27FC236}">
                <a16:creationId xmlns:a16="http://schemas.microsoft.com/office/drawing/2014/main" id="{875ECD74-E05C-472C-8426-3E8A5514B0E4}"/>
              </a:ext>
            </a:extLst>
          </p:cNvPr>
          <p:cNvSpPr>
            <a:spLocks noGrp="1"/>
          </p:cNvSpPr>
          <p:nvPr>
            <p:ph sz="half" idx="2"/>
          </p:nvPr>
        </p:nvSpPr>
        <p:spPr>
          <a:xfrm>
            <a:off x="6019800" y="1197837"/>
            <a:ext cx="5181600" cy="5158513"/>
          </a:xfrm>
        </p:spPr>
        <p:txBody>
          <a:bodyPr>
            <a:noAutofit/>
          </a:bodyPr>
          <a:lstStyle/>
          <a:p>
            <a:pPr marL="0" indent="0">
              <a:lnSpc>
                <a:spcPct val="110000"/>
              </a:lnSpc>
              <a:spcBef>
                <a:spcPts val="0"/>
              </a:spcBef>
              <a:spcAft>
                <a:spcPts val="300"/>
              </a:spcAft>
              <a:buNone/>
            </a:pPr>
            <a:r>
              <a:rPr lang="en-US" sz="2000" b="1" i="1" u="sng" dirty="0">
                <a:solidFill>
                  <a:srgbClr val="C00000"/>
                </a:solidFill>
              </a:rPr>
              <a:t>The Paradigm (to be applied to all exclusion) </a:t>
            </a:r>
          </a:p>
          <a:p>
            <a:pPr>
              <a:lnSpc>
                <a:spcPct val="80000"/>
              </a:lnSpc>
              <a:spcBef>
                <a:spcPts val="0"/>
              </a:spcBef>
              <a:spcAft>
                <a:spcPts val="300"/>
              </a:spcAft>
            </a:pPr>
            <a:r>
              <a:rPr lang="en-US" sz="1800" dirty="0"/>
              <a:t>Exclusionary conduct is often efficient and procompetitive</a:t>
            </a:r>
          </a:p>
          <a:p>
            <a:pPr>
              <a:lnSpc>
                <a:spcPct val="80000"/>
              </a:lnSpc>
              <a:spcBef>
                <a:spcPts val="0"/>
              </a:spcBef>
              <a:spcAft>
                <a:spcPts val="300"/>
              </a:spcAft>
            </a:pPr>
            <a:r>
              <a:rPr lang="en-US" sz="1800" dirty="0"/>
              <a:t>Anticompetitive exclusionary strategies are rare </a:t>
            </a:r>
          </a:p>
          <a:p>
            <a:pPr>
              <a:lnSpc>
                <a:spcPct val="80000"/>
              </a:lnSpc>
              <a:spcBef>
                <a:spcPts val="0"/>
              </a:spcBef>
              <a:spcAft>
                <a:spcPts val="300"/>
              </a:spcAft>
            </a:pPr>
            <a:r>
              <a:rPr lang="en-US" sz="1800" dirty="0"/>
              <a:t>Rivals can use market counterstrategies to evade strategy </a:t>
            </a:r>
          </a:p>
          <a:p>
            <a:pPr>
              <a:lnSpc>
                <a:spcPct val="80000"/>
              </a:lnSpc>
              <a:spcBef>
                <a:spcPts val="0"/>
              </a:spcBef>
              <a:spcAft>
                <a:spcPts val="300"/>
              </a:spcAft>
            </a:pPr>
            <a:r>
              <a:rPr lang="en-US" sz="1800" dirty="0"/>
              <a:t>Rivals attempt to use antitrust to reduce competition </a:t>
            </a:r>
          </a:p>
          <a:p>
            <a:pPr>
              <a:lnSpc>
                <a:spcPct val="80000"/>
              </a:lnSpc>
              <a:spcBef>
                <a:spcPts val="0"/>
              </a:spcBef>
              <a:spcAft>
                <a:spcPts val="300"/>
              </a:spcAft>
            </a:pPr>
            <a:r>
              <a:rPr lang="en-US" sz="1800" dirty="0"/>
              <a:t>Rivals rarely exit. Successful exclusion is rare.  </a:t>
            </a:r>
          </a:p>
          <a:p>
            <a:pPr>
              <a:lnSpc>
                <a:spcPct val="80000"/>
              </a:lnSpc>
              <a:spcBef>
                <a:spcPts val="0"/>
              </a:spcBef>
              <a:spcAft>
                <a:spcPts val="300"/>
              </a:spcAft>
            </a:pPr>
            <a:r>
              <a:rPr lang="en-US" sz="1800" dirty="0"/>
              <a:t>False positive errors are more serious than false negatives </a:t>
            </a:r>
          </a:p>
          <a:p>
            <a:pPr>
              <a:lnSpc>
                <a:spcPct val="80000"/>
              </a:lnSpc>
              <a:spcBef>
                <a:spcPts val="0"/>
              </a:spcBef>
              <a:spcAft>
                <a:spcPts val="300"/>
              </a:spcAft>
            </a:pPr>
            <a:r>
              <a:rPr lang="en-US" sz="1800" dirty="0"/>
              <a:t>Courts are not competent at evaluating exclusion </a:t>
            </a:r>
          </a:p>
          <a:p>
            <a:pPr marL="0" indent="0">
              <a:lnSpc>
                <a:spcPct val="80000"/>
              </a:lnSpc>
              <a:spcBef>
                <a:spcPts val="0"/>
              </a:spcBef>
              <a:spcAft>
                <a:spcPts val="300"/>
              </a:spcAft>
              <a:buNone/>
            </a:pPr>
            <a:endParaRPr lang="en-US" sz="1800" dirty="0"/>
          </a:p>
        </p:txBody>
      </p:sp>
      <p:sp>
        <p:nvSpPr>
          <p:cNvPr id="4" name="Slide Number Placeholder 3"/>
          <p:cNvSpPr>
            <a:spLocks noGrp="1"/>
          </p:cNvSpPr>
          <p:nvPr>
            <p:ph type="sldNum" sz="quarter" idx="12"/>
          </p:nvPr>
        </p:nvSpPr>
        <p:spPr/>
        <p:txBody>
          <a:bodyPr/>
          <a:lstStyle/>
          <a:p>
            <a:pPr>
              <a:defRPr/>
            </a:pPr>
            <a:fld id="{0AAC0177-C00A-49A8-8069-81D570C6A079}" type="slidenum">
              <a:rPr lang="en-US" smtClean="0"/>
              <a:pPr>
                <a:defRPr/>
              </a:pPr>
              <a:t>22</a:t>
            </a:fld>
            <a:endParaRPr lang="en-US" dirty="0"/>
          </a:p>
        </p:txBody>
      </p:sp>
    </p:spTree>
    <p:extLst>
      <p:ext uri="{BB962C8B-B14F-4D97-AF65-F5344CB8AC3E}">
        <p14:creationId xmlns:p14="http://schemas.microsoft.com/office/powerpoint/2010/main" val="86024699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72E9F67-0781-43D4-BEAC-4D7751005AF3}"/>
              </a:ext>
            </a:extLst>
          </p:cNvPr>
          <p:cNvSpPr>
            <a:spLocks noGrp="1"/>
          </p:cNvSpPr>
          <p:nvPr>
            <p:ph type="title"/>
          </p:nvPr>
        </p:nvSpPr>
        <p:spPr>
          <a:xfrm>
            <a:off x="838200" y="603250"/>
            <a:ext cx="10515600" cy="1325563"/>
          </a:xfrm>
        </p:spPr>
        <p:txBody>
          <a:bodyPr>
            <a:normAutofit/>
          </a:bodyPr>
          <a:lstStyle/>
          <a:p>
            <a:r>
              <a:rPr lang="en-US" sz="3200" dirty="0"/>
              <a:t>Applying the Predatory Pricing Paradigm to </a:t>
            </a:r>
            <a:r>
              <a:rPr lang="en-US" dirty="0"/>
              <a:t>Legal Standards</a:t>
            </a:r>
            <a:br>
              <a:rPr lang="en-US" sz="3200" dirty="0"/>
            </a:br>
            <a:endParaRPr lang="en-US" dirty="0"/>
          </a:p>
        </p:txBody>
      </p:sp>
      <p:sp>
        <p:nvSpPr>
          <p:cNvPr id="3" name="Content Placeholder 2">
            <a:extLst>
              <a:ext uri="{FF2B5EF4-FFF2-40B4-BE49-F238E27FC236}">
                <a16:creationId xmlns:a16="http://schemas.microsoft.com/office/drawing/2014/main" id="{A788B335-E780-4AEA-A97D-D0D6AD7B3286}"/>
              </a:ext>
            </a:extLst>
          </p:cNvPr>
          <p:cNvSpPr>
            <a:spLocks noGrp="1"/>
          </p:cNvSpPr>
          <p:nvPr>
            <p:ph idx="1"/>
          </p:nvPr>
        </p:nvSpPr>
        <p:spPr>
          <a:xfrm>
            <a:off x="838200" y="1825625"/>
            <a:ext cx="9172575" cy="4351338"/>
          </a:xfrm>
        </p:spPr>
        <p:txBody>
          <a:bodyPr>
            <a:normAutofit/>
          </a:bodyPr>
          <a:lstStyle/>
          <a:p>
            <a:pPr>
              <a:lnSpc>
                <a:spcPct val="80000"/>
              </a:lnSpc>
              <a:spcBef>
                <a:spcPts val="0"/>
              </a:spcBef>
              <a:spcAft>
                <a:spcPts val="300"/>
              </a:spcAft>
            </a:pPr>
            <a:r>
              <a:rPr lang="en-US" sz="2800" i="1" dirty="0">
                <a:solidFill>
                  <a:srgbClr val="C00000"/>
                </a:solidFill>
              </a:rPr>
              <a:t>General: Legal standards for exclusionary conduct should set a high bar for plaintiffs</a:t>
            </a:r>
          </a:p>
          <a:p>
            <a:r>
              <a:rPr lang="en-US" sz="2400" i="1" dirty="0">
                <a:solidFill>
                  <a:srgbClr val="C00000"/>
                </a:solidFill>
                <a:latin typeface="Times New Roman" panose="02020603050405020304" pitchFamily="18" charset="0"/>
                <a:cs typeface="Times New Roman" panose="02020603050405020304" pitchFamily="18" charset="0"/>
              </a:rPr>
              <a:t>Profit-Sacrifice Test (“No Economic Sense”) : </a:t>
            </a:r>
            <a:r>
              <a:rPr lang="en-US" sz="2400" dirty="0">
                <a:latin typeface="Times New Roman" panose="02020603050405020304" pitchFamily="18" charset="0"/>
                <a:cs typeface="Times New Roman" panose="02020603050405020304" pitchFamily="18" charset="0"/>
              </a:rPr>
              <a:t>Plaintiff in all exclusion cases should be required to prove that conduct would not be profitable, absent recoupment with higher prices.  </a:t>
            </a:r>
          </a:p>
          <a:p>
            <a:r>
              <a:rPr lang="en-US" sz="2400" i="1" dirty="0">
                <a:solidFill>
                  <a:srgbClr val="C00000"/>
                </a:solidFill>
                <a:latin typeface="Times New Roman" panose="02020603050405020304" pitchFamily="18" charset="0"/>
                <a:cs typeface="Times New Roman" panose="02020603050405020304" pitchFamily="18" charset="0"/>
              </a:rPr>
              <a:t>Equally Efficient Competitor Test: </a:t>
            </a:r>
            <a:r>
              <a:rPr lang="en-US" sz="2400" dirty="0">
                <a:latin typeface="Times New Roman" panose="02020603050405020304" pitchFamily="18" charset="0"/>
                <a:cs typeface="Times New Roman" panose="02020603050405020304" pitchFamily="18" charset="0"/>
              </a:rPr>
              <a:t>Law should only protect “equally efficient” competitors in any exclusion case</a:t>
            </a:r>
          </a:p>
          <a:p>
            <a:r>
              <a:rPr lang="en-US" sz="2400" i="1" dirty="0">
                <a:solidFill>
                  <a:srgbClr val="C00000"/>
                </a:solidFill>
                <a:latin typeface="Times New Roman" panose="02020603050405020304" pitchFamily="18" charset="0"/>
                <a:cs typeface="Times New Roman" panose="02020603050405020304" pitchFamily="18" charset="0"/>
              </a:rPr>
              <a:t>“Creeping </a:t>
            </a:r>
            <a:r>
              <a:rPr lang="en-US" sz="2400" i="1" dirty="0" err="1">
                <a:solidFill>
                  <a:srgbClr val="C00000"/>
                </a:solidFill>
                <a:latin typeface="Times New Roman" panose="02020603050405020304" pitchFamily="18" charset="0"/>
                <a:cs typeface="Times New Roman" panose="02020603050405020304" pitchFamily="18" charset="0"/>
              </a:rPr>
              <a:t>Brookism</a:t>
            </a:r>
            <a:r>
              <a:rPr lang="en-US" sz="2400" i="1" dirty="0">
                <a:solidFill>
                  <a:srgbClr val="C00000"/>
                </a:solidFill>
                <a:latin typeface="Times New Roman" panose="02020603050405020304" pitchFamily="18" charset="0"/>
                <a:cs typeface="Times New Roman" panose="02020603050405020304" pitchFamily="18" charset="0"/>
              </a:rPr>
              <a:t>”: </a:t>
            </a:r>
            <a:r>
              <a:rPr lang="en-US" sz="2400" i="1" dirty="0">
                <a:latin typeface="Times New Roman" panose="02020603050405020304" pitchFamily="18" charset="0"/>
                <a:cs typeface="Times New Roman" panose="02020603050405020304" pitchFamily="18" charset="0"/>
              </a:rPr>
              <a:t>Brooke Group </a:t>
            </a:r>
            <a:r>
              <a:rPr lang="en-US" sz="2400" dirty="0">
                <a:latin typeface="Times New Roman" panose="02020603050405020304" pitchFamily="18" charset="0"/>
                <a:cs typeface="Times New Roman" panose="02020603050405020304" pitchFamily="18" charset="0"/>
              </a:rPr>
              <a:t>test should be applied to payments for exclusivity, loyalty discounts and bundle rebates</a:t>
            </a:r>
          </a:p>
          <a:p>
            <a:endParaRPr lang="en-US" sz="2400" dirty="0">
              <a:latin typeface="Times New Roman" panose="02020603050405020304" pitchFamily="18" charset="0"/>
              <a:cs typeface="Times New Roman" panose="02020603050405020304" pitchFamily="18" charset="0"/>
            </a:endParaRPr>
          </a:p>
          <a:p>
            <a:endParaRPr lang="en-US" dirty="0"/>
          </a:p>
        </p:txBody>
      </p:sp>
      <p:sp>
        <p:nvSpPr>
          <p:cNvPr id="4" name="Slide Number Placeholder 3">
            <a:extLst>
              <a:ext uri="{FF2B5EF4-FFF2-40B4-BE49-F238E27FC236}">
                <a16:creationId xmlns:a16="http://schemas.microsoft.com/office/drawing/2014/main" id="{CBD9007A-1623-4B46-B86D-2829F3DCA8AD}"/>
              </a:ext>
            </a:extLst>
          </p:cNvPr>
          <p:cNvSpPr>
            <a:spLocks noGrp="1"/>
          </p:cNvSpPr>
          <p:nvPr>
            <p:ph type="sldNum" sz="quarter" idx="12"/>
          </p:nvPr>
        </p:nvSpPr>
        <p:spPr/>
        <p:txBody>
          <a:bodyPr/>
          <a:lstStyle/>
          <a:p>
            <a:fld id="{C62BE4E1-E33C-4146-86BB-F757879F36D6}" type="slidenum">
              <a:rPr lang="en-US" smtClean="0"/>
              <a:t>23</a:t>
            </a:fld>
            <a:endParaRPr lang="en-US"/>
          </a:p>
        </p:txBody>
      </p:sp>
      <p:sp>
        <p:nvSpPr>
          <p:cNvPr id="5" name="TextBox 4">
            <a:extLst>
              <a:ext uri="{FF2B5EF4-FFF2-40B4-BE49-F238E27FC236}">
                <a16:creationId xmlns:a16="http://schemas.microsoft.com/office/drawing/2014/main" id="{5BE8C397-8436-421F-95A5-2DE60BDF92F9}"/>
              </a:ext>
            </a:extLst>
          </p:cNvPr>
          <p:cNvSpPr txBox="1"/>
          <p:nvPr/>
        </p:nvSpPr>
        <p:spPr>
          <a:xfrm>
            <a:off x="10010775" y="4602073"/>
            <a:ext cx="1449260" cy="400110"/>
          </a:xfrm>
          <a:prstGeom prst="rect">
            <a:avLst/>
          </a:prstGeom>
          <a:noFill/>
          <a:ln w="38100">
            <a:solidFill>
              <a:srgbClr val="0070C0"/>
            </a:solidFill>
          </a:ln>
        </p:spPr>
        <p:txBody>
          <a:bodyPr wrap="square" rtlCol="0">
            <a:spAutoFit/>
          </a:bodyPr>
          <a:lstStyle/>
          <a:p>
            <a:r>
              <a:rPr lang="en-US" sz="2000" b="1" dirty="0">
                <a:solidFill>
                  <a:srgbClr val="0070C0"/>
                </a:solidFill>
              </a:rPr>
              <a:t>Topic 26</a:t>
            </a:r>
            <a:endParaRPr lang="en-US" sz="2000" b="1" i="1" dirty="0">
              <a:solidFill>
                <a:srgbClr val="0070C0"/>
              </a:solidFill>
            </a:endParaRPr>
          </a:p>
        </p:txBody>
      </p:sp>
      <p:cxnSp>
        <p:nvCxnSpPr>
          <p:cNvPr id="6" name="Straight Arrow Connector 5">
            <a:extLst>
              <a:ext uri="{FF2B5EF4-FFF2-40B4-BE49-F238E27FC236}">
                <a16:creationId xmlns:a16="http://schemas.microsoft.com/office/drawing/2014/main" id="{A31B3701-30EF-4C9F-B1B5-E6087EAA543F}"/>
              </a:ext>
            </a:extLst>
          </p:cNvPr>
          <p:cNvCxnSpPr>
            <a:cxnSpLocks/>
          </p:cNvCxnSpPr>
          <p:nvPr/>
        </p:nvCxnSpPr>
        <p:spPr>
          <a:xfrm flipH="1">
            <a:off x="9091776" y="4901331"/>
            <a:ext cx="771110" cy="30966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8105297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E7B7C5-E29D-4910-B50B-42B0B8E378AC}"/>
              </a:ext>
            </a:extLst>
          </p:cNvPr>
          <p:cNvSpPr>
            <a:spLocks noGrp="1"/>
          </p:cNvSpPr>
          <p:nvPr>
            <p:ph type="title"/>
          </p:nvPr>
        </p:nvSpPr>
        <p:spPr>
          <a:xfrm>
            <a:off x="308137" y="-108784"/>
            <a:ext cx="10515600" cy="1325563"/>
          </a:xfrm>
        </p:spPr>
        <p:txBody>
          <a:bodyPr>
            <a:normAutofit/>
          </a:bodyPr>
          <a:lstStyle/>
          <a:p>
            <a:r>
              <a:rPr lang="en-US" sz="2800" dirty="0"/>
              <a:t>Alternative Section 2 Standards: Adding in </a:t>
            </a:r>
            <a:r>
              <a:rPr lang="en-US" sz="2800" i="1" dirty="0"/>
              <a:t>Brooke Group</a:t>
            </a:r>
          </a:p>
        </p:txBody>
      </p:sp>
      <p:sp>
        <p:nvSpPr>
          <p:cNvPr id="3" name="Content Placeholder 2">
            <a:extLst>
              <a:ext uri="{FF2B5EF4-FFF2-40B4-BE49-F238E27FC236}">
                <a16:creationId xmlns:a16="http://schemas.microsoft.com/office/drawing/2014/main" id="{88E9D452-3AF5-4CB7-9DB8-395DF943D804}"/>
              </a:ext>
            </a:extLst>
          </p:cNvPr>
          <p:cNvSpPr>
            <a:spLocks noGrp="1"/>
          </p:cNvSpPr>
          <p:nvPr>
            <p:ph sz="half" idx="1"/>
          </p:nvPr>
        </p:nvSpPr>
        <p:spPr>
          <a:xfrm>
            <a:off x="197176" y="1167248"/>
            <a:ext cx="5181600" cy="5554227"/>
          </a:xfrm>
          <a:ln w="28575">
            <a:solidFill>
              <a:srgbClr val="C00000"/>
            </a:solidFill>
          </a:ln>
        </p:spPr>
        <p:txBody>
          <a:bodyPr>
            <a:normAutofit fontScale="25000" lnSpcReduction="20000"/>
          </a:bodyPr>
          <a:lstStyle/>
          <a:p>
            <a:r>
              <a:rPr lang="en-US" dirty="0">
                <a:latin typeface="Times New Roman" panose="02020603050405020304" pitchFamily="18" charset="0"/>
                <a:cs typeface="Times New Roman" panose="02020603050405020304" pitchFamily="18" charset="0"/>
              </a:rPr>
              <a:t> </a:t>
            </a:r>
          </a:p>
          <a:p>
            <a:pPr marL="457200" lvl="1" indent="0">
              <a:buNone/>
            </a:pPr>
            <a:r>
              <a:rPr lang="en-US" sz="6400" b="1" dirty="0">
                <a:latin typeface="Times New Roman" panose="02020603050405020304" pitchFamily="18" charset="0"/>
                <a:cs typeface="Times New Roman" panose="02020603050405020304" pitchFamily="18" charset="0"/>
              </a:rPr>
              <a:t>               </a:t>
            </a:r>
            <a:r>
              <a:rPr lang="en-US" sz="6400" b="1" u="sng" dirty="0">
                <a:latin typeface="Times New Roman" panose="02020603050405020304" pitchFamily="18" charset="0"/>
                <a:cs typeface="Times New Roman" panose="02020603050405020304" pitchFamily="18" charset="0"/>
              </a:rPr>
              <a:t>More Interventionist </a:t>
            </a:r>
          </a:p>
          <a:p>
            <a:pPr marL="457200" lvl="1" indent="0">
              <a:buNone/>
            </a:pPr>
            <a:endParaRPr lang="en-US" sz="6400" b="1" u="sng" dirty="0">
              <a:latin typeface="Times New Roman" panose="02020603050405020304" pitchFamily="18" charset="0"/>
              <a:cs typeface="Times New Roman" panose="02020603050405020304" pitchFamily="18" charset="0"/>
            </a:endParaRPr>
          </a:p>
          <a:p>
            <a:pPr lvl="1"/>
            <a:r>
              <a:rPr lang="en-US" sz="6400" b="1" dirty="0">
                <a:latin typeface="Times New Roman" panose="02020603050405020304" pitchFamily="18" charset="0"/>
                <a:cs typeface="Times New Roman" panose="02020603050405020304" pitchFamily="18" charset="0"/>
              </a:rPr>
              <a:t>No fault </a:t>
            </a:r>
            <a:r>
              <a:rPr lang="en-US" sz="6400" dirty="0">
                <a:latin typeface="Times New Roman" panose="02020603050405020304" pitchFamily="18" charset="0"/>
                <a:cs typeface="Times New Roman" panose="02020603050405020304" pitchFamily="18" charset="0"/>
              </a:rPr>
              <a:t>(i.e., no anticompetitive conduct element)</a:t>
            </a:r>
          </a:p>
          <a:p>
            <a:pPr lvl="2"/>
            <a:r>
              <a:rPr lang="en-US" sz="5600" dirty="0">
                <a:latin typeface="Times New Roman" panose="02020603050405020304" pitchFamily="18" charset="0"/>
                <a:cs typeface="Times New Roman" panose="02020603050405020304" pitchFamily="18" charset="0"/>
              </a:rPr>
              <a:t>Per se illegal to achieve/maintain monopoly power </a:t>
            </a:r>
          </a:p>
          <a:p>
            <a:pPr lvl="2"/>
            <a:r>
              <a:rPr lang="en-US" sz="5600" dirty="0">
                <a:latin typeface="Times New Roman" panose="02020603050405020304" pitchFamily="18" charset="0"/>
                <a:cs typeface="Times New Roman" panose="02020603050405020304" pitchFamily="18" charset="0"/>
              </a:rPr>
              <a:t>Duty to cooperate with rivals</a:t>
            </a:r>
            <a:br>
              <a:rPr lang="en-US" sz="5600" dirty="0">
                <a:latin typeface="Times New Roman" panose="02020603050405020304" pitchFamily="18" charset="0"/>
                <a:cs typeface="Times New Roman" panose="02020603050405020304" pitchFamily="18" charset="0"/>
              </a:rPr>
            </a:br>
            <a:endParaRPr lang="en-US" sz="5600" dirty="0">
              <a:latin typeface="Times New Roman" panose="02020603050405020304" pitchFamily="18" charset="0"/>
              <a:cs typeface="Times New Roman" panose="02020603050405020304" pitchFamily="18" charset="0"/>
            </a:endParaRPr>
          </a:p>
          <a:p>
            <a:pPr lvl="1"/>
            <a:r>
              <a:rPr lang="en-US" sz="6400" b="1" dirty="0">
                <a:latin typeface="Times New Roman" panose="02020603050405020304" pitchFamily="18" charset="0"/>
                <a:cs typeface="Times New Roman" panose="02020603050405020304" pitchFamily="18" charset="0"/>
              </a:rPr>
              <a:t>No fault, but with excuses </a:t>
            </a:r>
            <a:r>
              <a:rPr lang="en-US" sz="6400" i="1" dirty="0">
                <a:latin typeface="Times New Roman" panose="02020603050405020304" pitchFamily="18" charset="0"/>
                <a:cs typeface="Times New Roman" panose="02020603050405020304" pitchFamily="18" charset="0"/>
              </a:rPr>
              <a:t>[burden of proof TBD]</a:t>
            </a:r>
            <a:endParaRPr lang="en-US" sz="6400" dirty="0">
              <a:latin typeface="Times New Roman" panose="02020603050405020304" pitchFamily="18" charset="0"/>
              <a:cs typeface="Times New Roman" panose="02020603050405020304" pitchFamily="18" charset="0"/>
            </a:endParaRPr>
          </a:p>
          <a:p>
            <a:pPr lvl="2"/>
            <a:r>
              <a:rPr lang="en-US" sz="5600" dirty="0" err="1">
                <a:latin typeface="Times New Roman" panose="02020603050405020304" pitchFamily="18" charset="0"/>
                <a:cs typeface="Times New Roman" panose="02020603050405020304" pitchFamily="18" charset="0"/>
              </a:rPr>
              <a:t>SSFI</a:t>
            </a:r>
            <a:r>
              <a:rPr lang="en-US" sz="5600" dirty="0">
                <a:latin typeface="Times New Roman" panose="02020603050405020304" pitchFamily="18" charset="0"/>
                <a:cs typeface="Times New Roman" panose="02020603050405020304" pitchFamily="18" charset="0"/>
              </a:rPr>
              <a:t> (business acumen; better product; lower costs)</a:t>
            </a:r>
          </a:p>
          <a:p>
            <a:pPr lvl="2"/>
            <a:r>
              <a:rPr lang="en-US" sz="5600" dirty="0">
                <a:latin typeface="Times New Roman" panose="02020603050405020304" pitchFamily="18" charset="0"/>
                <a:cs typeface="Times New Roman" panose="02020603050405020304" pitchFamily="18" charset="0"/>
              </a:rPr>
              <a:t>Natural monopoly</a:t>
            </a:r>
          </a:p>
          <a:p>
            <a:pPr lvl="2"/>
            <a:r>
              <a:rPr lang="en-US" sz="5600" dirty="0">
                <a:latin typeface="Times New Roman" panose="02020603050405020304" pitchFamily="18" charset="0"/>
                <a:cs typeface="Times New Roman" panose="02020603050405020304" pitchFamily="18" charset="0"/>
              </a:rPr>
              <a:t>Historical accident</a:t>
            </a:r>
          </a:p>
          <a:p>
            <a:pPr lvl="2"/>
            <a:r>
              <a:rPr lang="en-US" sz="5600" dirty="0">
                <a:latin typeface="Times New Roman" panose="02020603050405020304" pitchFamily="18" charset="0"/>
                <a:cs typeface="Times New Roman" panose="02020603050405020304" pitchFamily="18" charset="0"/>
              </a:rPr>
              <a:t>Burden on defendant to show excuses (analogous to “quick-look” standard</a:t>
            </a:r>
          </a:p>
          <a:p>
            <a:pPr lvl="2"/>
            <a:r>
              <a:rPr lang="en-US" sz="5600" i="1" dirty="0">
                <a:latin typeface="Times New Roman" panose="02020603050405020304" pitchFamily="18" charset="0"/>
                <a:cs typeface="Times New Roman" panose="02020603050405020304" pitchFamily="18" charset="0"/>
              </a:rPr>
              <a:t>Grinnell </a:t>
            </a:r>
            <a:r>
              <a:rPr lang="en-US" sz="5600" dirty="0">
                <a:latin typeface="Times New Roman" panose="02020603050405020304" pitchFamily="18" charset="0"/>
                <a:cs typeface="Times New Roman" panose="02020603050405020304" pitchFamily="18" charset="0"/>
              </a:rPr>
              <a:t>may place burden on plaintiff</a:t>
            </a:r>
          </a:p>
          <a:p>
            <a:pPr lvl="2"/>
            <a:endParaRPr lang="en-US" sz="7200" dirty="0">
              <a:latin typeface="Times New Roman" panose="02020603050405020304" pitchFamily="18" charset="0"/>
              <a:cs typeface="Times New Roman" panose="02020603050405020304" pitchFamily="18" charset="0"/>
            </a:endParaRPr>
          </a:p>
          <a:p>
            <a:pPr lvl="1"/>
            <a:r>
              <a:rPr lang="en-US" sz="6400" b="1" dirty="0">
                <a:latin typeface="Times New Roman" panose="02020603050405020304" pitchFamily="18" charset="0"/>
                <a:cs typeface="Times New Roman" panose="02020603050405020304" pitchFamily="18" charset="0"/>
              </a:rPr>
              <a:t>Consumer welfare harm </a:t>
            </a:r>
            <a:r>
              <a:rPr lang="en-US" sz="6400" dirty="0">
                <a:latin typeface="Times New Roman" panose="02020603050405020304" pitchFamily="18" charset="0"/>
                <a:cs typeface="Times New Roman" panose="02020603050405020304" pitchFamily="18" charset="0"/>
              </a:rPr>
              <a:t>(with variants)</a:t>
            </a:r>
          </a:p>
          <a:p>
            <a:pPr lvl="2"/>
            <a:r>
              <a:rPr lang="en-US" sz="5600" dirty="0">
                <a:latin typeface="Times New Roman" panose="02020603050405020304" pitchFamily="18" charset="0"/>
                <a:cs typeface="Times New Roman" panose="02020603050405020304" pitchFamily="18" charset="0"/>
              </a:rPr>
              <a:t> Net consumer harm under basic Rule of Reason </a:t>
            </a:r>
          </a:p>
          <a:p>
            <a:pPr lvl="2"/>
            <a:r>
              <a:rPr lang="en-US" sz="5600" dirty="0">
                <a:latin typeface="Times New Roman" panose="02020603050405020304" pitchFamily="18" charset="0"/>
                <a:cs typeface="Times New Roman" panose="02020603050405020304" pitchFamily="18" charset="0"/>
              </a:rPr>
              <a:t> “Section 2 unreasonableness” standard </a:t>
            </a:r>
          </a:p>
          <a:p>
            <a:pPr lvl="3"/>
            <a:r>
              <a:rPr lang="en-US" sz="5600" dirty="0">
                <a:latin typeface="Times New Roman" panose="02020603050405020304" pitchFamily="18" charset="0"/>
                <a:cs typeface="Times New Roman" panose="02020603050405020304" pitchFamily="18" charset="0"/>
              </a:rPr>
              <a:t>“Unreasonably exclusionary” conduct</a:t>
            </a:r>
          </a:p>
          <a:p>
            <a:pPr lvl="3"/>
            <a:r>
              <a:rPr lang="en-US" sz="5600" dirty="0">
                <a:latin typeface="Times New Roman" panose="02020603050405020304" pitchFamily="18" charset="0"/>
                <a:cs typeface="Times New Roman" panose="02020603050405020304" pitchFamily="18" charset="0"/>
              </a:rPr>
              <a:t>“Unduly coercive” conduct</a:t>
            </a:r>
          </a:p>
          <a:p>
            <a:pPr lvl="3"/>
            <a:r>
              <a:rPr lang="en-US" sz="5600" dirty="0">
                <a:latin typeface="Times New Roman" panose="02020603050405020304" pitchFamily="18" charset="0"/>
                <a:cs typeface="Times New Roman" panose="02020603050405020304" pitchFamily="18" charset="0"/>
              </a:rPr>
              <a:t>“Unnecessarily restrictive” conduct</a:t>
            </a:r>
          </a:p>
          <a:p>
            <a:pPr lvl="3"/>
            <a:r>
              <a:rPr lang="en-US" sz="5600" dirty="0">
                <a:latin typeface="Times New Roman" panose="02020603050405020304" pitchFamily="18" charset="0"/>
                <a:cs typeface="Times New Roman" panose="02020603050405020304" pitchFamily="18" charset="0"/>
              </a:rPr>
              <a:t>"primary purpose and effect" </a:t>
            </a:r>
          </a:p>
          <a:p>
            <a:pPr lvl="2"/>
            <a:r>
              <a:rPr lang="en-US" sz="5600" b="1" i="1" dirty="0">
                <a:latin typeface="Times New Roman" panose="02020603050405020304" pitchFamily="18" charset="0"/>
                <a:cs typeface="Times New Roman" panose="02020603050405020304" pitchFamily="18" charset="0"/>
              </a:rPr>
              <a:t>“Disproportionate” harm variant (Hovenkamp)</a:t>
            </a:r>
            <a:r>
              <a:rPr lang="en-US" sz="5600" b="1" dirty="0">
                <a:latin typeface="Times New Roman" panose="02020603050405020304" pitchFamily="18" charset="0"/>
                <a:cs typeface="Times New Roman" panose="02020603050405020304" pitchFamily="18" charset="0"/>
              </a:rPr>
              <a:t>: </a:t>
            </a:r>
            <a:r>
              <a:rPr lang="en-US" sz="5600" dirty="0">
                <a:latin typeface="Times New Roman" panose="02020603050405020304" pitchFamily="18" charset="0"/>
                <a:cs typeface="Times New Roman" panose="02020603050405020304" pitchFamily="18" charset="0"/>
              </a:rPr>
              <a:t>a slightly more permissive variant, whereby consumer harm must “significantly” exceed benefits (i.e., near-ties awarded to the defendant) (small “thumb on the scale”)</a:t>
            </a:r>
            <a:br>
              <a:rPr lang="en-US" sz="5600" dirty="0">
                <a:latin typeface="Times New Roman" panose="02020603050405020304" pitchFamily="18" charset="0"/>
                <a:cs typeface="Times New Roman" panose="02020603050405020304" pitchFamily="18" charset="0"/>
              </a:rPr>
            </a:br>
            <a:endParaRPr lang="en-US" sz="5600" dirty="0">
              <a:latin typeface="Times New Roman" panose="02020603050405020304" pitchFamily="18" charset="0"/>
              <a:cs typeface="Times New Roman" panose="02020603050405020304" pitchFamily="18" charset="0"/>
            </a:endParaRPr>
          </a:p>
        </p:txBody>
      </p:sp>
      <p:sp>
        <p:nvSpPr>
          <p:cNvPr id="4" name="Content Placeholder 3">
            <a:extLst>
              <a:ext uri="{FF2B5EF4-FFF2-40B4-BE49-F238E27FC236}">
                <a16:creationId xmlns:a16="http://schemas.microsoft.com/office/drawing/2014/main" id="{0AB5812E-90F1-461F-AF97-FCF6C4E99F19}"/>
              </a:ext>
            </a:extLst>
          </p:cNvPr>
          <p:cNvSpPr>
            <a:spLocks noGrp="1"/>
          </p:cNvSpPr>
          <p:nvPr>
            <p:ph sz="half" idx="2"/>
          </p:nvPr>
        </p:nvSpPr>
        <p:spPr>
          <a:xfrm>
            <a:off x="5605020" y="1167248"/>
            <a:ext cx="6389804" cy="5136754"/>
          </a:xfrm>
          <a:ln w="28575">
            <a:solidFill>
              <a:srgbClr val="00B050"/>
            </a:solidFill>
          </a:ln>
        </p:spPr>
        <p:txBody>
          <a:bodyPr>
            <a:noAutofit/>
          </a:bodyPr>
          <a:lstStyle/>
          <a:p>
            <a:pPr marL="457200" lvl="1" indent="0">
              <a:lnSpc>
                <a:spcPct val="50000"/>
              </a:lnSpc>
              <a:buNone/>
            </a:pPr>
            <a:r>
              <a:rPr lang="en-US" sz="1600" b="1" dirty="0">
                <a:latin typeface="Times New Roman" panose="02020603050405020304" pitchFamily="18" charset="0"/>
                <a:cs typeface="Times New Roman" panose="02020603050405020304" pitchFamily="18" charset="0"/>
              </a:rPr>
              <a:t>                               </a:t>
            </a:r>
          </a:p>
          <a:p>
            <a:pPr marL="457200" lvl="1" indent="0">
              <a:lnSpc>
                <a:spcPct val="50000"/>
              </a:lnSpc>
              <a:buNone/>
            </a:pPr>
            <a:r>
              <a:rPr lang="en-US" sz="1600" b="1" dirty="0">
                <a:latin typeface="Times New Roman" panose="02020603050405020304" pitchFamily="18" charset="0"/>
                <a:cs typeface="Times New Roman" panose="02020603050405020304" pitchFamily="18" charset="0"/>
              </a:rPr>
              <a:t>		  </a:t>
            </a:r>
            <a:r>
              <a:rPr lang="en-US" sz="1600" b="1" u="sng" dirty="0">
                <a:latin typeface="Times New Roman" panose="02020603050405020304" pitchFamily="18" charset="0"/>
                <a:cs typeface="Times New Roman" panose="02020603050405020304" pitchFamily="18" charset="0"/>
              </a:rPr>
              <a:t>Less Interventionist</a:t>
            </a:r>
            <a:br>
              <a:rPr lang="en-US" sz="1600" b="1" u="sng" dirty="0">
                <a:latin typeface="Times New Roman" panose="02020603050405020304" pitchFamily="18" charset="0"/>
                <a:cs typeface="Times New Roman" panose="02020603050405020304" pitchFamily="18" charset="0"/>
              </a:rPr>
            </a:br>
            <a:br>
              <a:rPr lang="en-US" sz="1600" b="1" u="sng" dirty="0">
                <a:latin typeface="Times New Roman" panose="02020603050405020304" pitchFamily="18" charset="0"/>
                <a:cs typeface="Times New Roman" panose="02020603050405020304" pitchFamily="18" charset="0"/>
              </a:rPr>
            </a:br>
            <a:endParaRPr lang="en-US" sz="1600" b="1" dirty="0">
              <a:latin typeface="Times New Roman" panose="02020603050405020304" pitchFamily="18" charset="0"/>
              <a:cs typeface="Times New Roman" panose="02020603050405020304" pitchFamily="18" charset="0"/>
            </a:endParaRPr>
          </a:p>
          <a:p>
            <a:pPr lvl="1"/>
            <a:r>
              <a:rPr lang="en-US" sz="1600" b="1" dirty="0">
                <a:solidFill>
                  <a:srgbClr val="C00000"/>
                </a:solidFill>
                <a:latin typeface="Times New Roman" panose="02020603050405020304" pitchFamily="18" charset="0"/>
                <a:cs typeface="Times New Roman" panose="02020603050405020304" pitchFamily="18" charset="0"/>
              </a:rPr>
              <a:t>Profit-Sacrifice </a:t>
            </a:r>
            <a:r>
              <a:rPr lang="en-US" sz="1600" b="1" i="1" dirty="0">
                <a:solidFill>
                  <a:srgbClr val="C00000"/>
                </a:solidFill>
                <a:latin typeface="Times New Roman" panose="02020603050405020304" pitchFamily="18" charset="0"/>
                <a:cs typeface="Times New Roman" panose="02020603050405020304" pitchFamily="18" charset="0"/>
              </a:rPr>
              <a:t>(sometimes called “predation” standard)</a:t>
            </a:r>
            <a:r>
              <a:rPr lang="en-US" sz="1600" b="1" dirty="0">
                <a:solidFill>
                  <a:srgbClr val="C00000"/>
                </a:solidFill>
                <a:latin typeface="Times New Roman" panose="02020603050405020304" pitchFamily="18" charset="0"/>
                <a:cs typeface="Times New Roman" panose="02020603050405020304" pitchFamily="18" charset="0"/>
              </a:rPr>
              <a:t>**</a:t>
            </a:r>
          </a:p>
          <a:p>
            <a:pPr lvl="2"/>
            <a:r>
              <a:rPr lang="en-US" sz="1600" b="1" dirty="0">
                <a:solidFill>
                  <a:srgbClr val="C00000"/>
                </a:solidFill>
                <a:latin typeface="Times New Roman" panose="02020603050405020304" pitchFamily="18" charset="0"/>
                <a:cs typeface="Times New Roman" panose="02020603050405020304" pitchFamily="18" charset="0"/>
              </a:rPr>
              <a:t>Conduct “unprofitable ‘but-for’ impact on monopoly power” </a:t>
            </a:r>
          </a:p>
          <a:p>
            <a:pPr lvl="2"/>
            <a:r>
              <a:rPr lang="en-US" sz="1600" b="1" dirty="0">
                <a:solidFill>
                  <a:srgbClr val="C00000"/>
                </a:solidFill>
                <a:latin typeface="Times New Roman" panose="02020603050405020304" pitchFamily="18" charset="0"/>
                <a:cs typeface="Times New Roman" panose="02020603050405020304" pitchFamily="18" charset="0"/>
              </a:rPr>
              <a:t>Conduct would make “no economic sense” absent impact on monopoly power  </a:t>
            </a:r>
            <a:r>
              <a:rPr lang="en-US" sz="1600" b="1" i="1" dirty="0">
                <a:solidFill>
                  <a:srgbClr val="C00000"/>
                </a:solidFill>
                <a:highlight>
                  <a:srgbClr val="00FF00"/>
                </a:highlight>
                <a:latin typeface="Times New Roman" panose="02020603050405020304" pitchFamily="18" charset="0"/>
                <a:cs typeface="Times New Roman" panose="02020603050405020304" pitchFamily="18" charset="0"/>
              </a:rPr>
              <a:t>[alternative name for test too]</a:t>
            </a:r>
          </a:p>
          <a:p>
            <a:pPr lvl="2"/>
            <a:r>
              <a:rPr lang="en-US" sz="1600" b="1" dirty="0">
                <a:solidFill>
                  <a:srgbClr val="C00000"/>
                </a:solidFill>
                <a:latin typeface="Times New Roman" panose="02020603050405020304" pitchFamily="18" charset="0"/>
                <a:cs typeface="Times New Roman" panose="02020603050405020304" pitchFamily="18" charset="0"/>
              </a:rPr>
              <a:t>Standard </a:t>
            </a:r>
            <a:r>
              <a:rPr lang="en-US" sz="1600" b="1" i="1" dirty="0">
                <a:solidFill>
                  <a:srgbClr val="C00000"/>
                </a:solidFill>
                <a:latin typeface="Times New Roman" panose="02020603050405020304" pitchFamily="18" charset="0"/>
                <a:cs typeface="Times New Roman" panose="02020603050405020304" pitchFamily="18" charset="0"/>
              </a:rPr>
              <a:t>also</a:t>
            </a:r>
            <a:r>
              <a:rPr lang="en-US" sz="1600" b="1" dirty="0">
                <a:solidFill>
                  <a:srgbClr val="C00000"/>
                </a:solidFill>
                <a:latin typeface="Times New Roman" panose="02020603050405020304" pitchFamily="18" charset="0"/>
                <a:cs typeface="Times New Roman" panose="02020603050405020304" pitchFamily="18" charset="0"/>
              </a:rPr>
              <a:t> probably would require proof of consumer harm </a:t>
            </a:r>
          </a:p>
          <a:p>
            <a:pPr lvl="2"/>
            <a:r>
              <a:rPr lang="en-US" sz="1600" b="1" i="1" dirty="0">
                <a:solidFill>
                  <a:srgbClr val="C00000"/>
                </a:solidFill>
                <a:latin typeface="Times New Roman" panose="02020603050405020304" pitchFamily="18" charset="0"/>
                <a:cs typeface="Times New Roman" panose="02020603050405020304" pitchFamily="18" charset="0"/>
              </a:rPr>
              <a:t>Some commentators would add that plaintiff must show that it was equally efficient (as an additional thumb)</a:t>
            </a:r>
            <a:br>
              <a:rPr lang="en-US" sz="1600" b="1" dirty="0">
                <a:solidFill>
                  <a:srgbClr val="C00000"/>
                </a:solidFill>
                <a:latin typeface="Times New Roman" panose="02020603050405020304" pitchFamily="18" charset="0"/>
                <a:cs typeface="Times New Roman" panose="02020603050405020304" pitchFamily="18" charset="0"/>
              </a:rPr>
            </a:br>
            <a:endParaRPr lang="en-US" sz="1600" b="1" dirty="0">
              <a:solidFill>
                <a:srgbClr val="C00000"/>
              </a:solidFill>
              <a:latin typeface="Times New Roman" panose="02020603050405020304" pitchFamily="18" charset="0"/>
              <a:cs typeface="Times New Roman" panose="02020603050405020304" pitchFamily="18" charset="0"/>
            </a:endParaRPr>
          </a:p>
          <a:p>
            <a:pPr lvl="1"/>
            <a:r>
              <a:rPr lang="en-US" sz="1600" b="1" dirty="0">
                <a:latin typeface="Times New Roman" panose="02020603050405020304" pitchFamily="18" charset="0"/>
                <a:cs typeface="Times New Roman" panose="02020603050405020304" pitchFamily="18" charset="0"/>
              </a:rPr>
              <a:t>Sole purpose to exclude </a:t>
            </a:r>
            <a:r>
              <a:rPr lang="en-US" sz="1600" dirty="0">
                <a:solidFill>
                  <a:srgbClr val="0070C0"/>
                </a:solidFill>
                <a:latin typeface="Times New Roman" panose="02020603050405020304" pitchFamily="18" charset="0"/>
                <a:cs typeface="Times New Roman" panose="02020603050405020304" pitchFamily="18" charset="0"/>
              </a:rPr>
              <a:t>**</a:t>
            </a:r>
          </a:p>
          <a:p>
            <a:pPr lvl="2"/>
            <a:r>
              <a:rPr lang="en-US" sz="1600" dirty="0">
                <a:latin typeface="Times New Roman" panose="02020603050405020304" pitchFamily="18" charset="0"/>
                <a:cs typeface="Times New Roman" panose="02020603050405020304" pitchFamily="18" charset="0"/>
              </a:rPr>
              <a:t>“No legitimate business reasons” for conduct</a:t>
            </a:r>
          </a:p>
          <a:p>
            <a:pPr lvl="2"/>
            <a:r>
              <a:rPr lang="en-US" sz="1600" dirty="0">
                <a:latin typeface="Times New Roman" panose="02020603050405020304" pitchFamily="18" charset="0"/>
                <a:cs typeface="Times New Roman" panose="02020603050405020304" pitchFamily="18" charset="0"/>
              </a:rPr>
              <a:t>“Maneuvers not honestly industrial” </a:t>
            </a:r>
          </a:p>
          <a:p>
            <a:pPr lvl="2"/>
            <a:r>
              <a:rPr lang="en-US" sz="1600" dirty="0">
                <a:latin typeface="Times New Roman" panose="02020603050405020304" pitchFamily="18" charset="0"/>
                <a:cs typeface="Times New Roman" panose="02020603050405020304" pitchFamily="18" charset="0"/>
              </a:rPr>
              <a:t>Also requires proof that conduct caused harm to consumers, but that harm might be “inferred” from harm to competitors </a:t>
            </a:r>
            <a:br>
              <a:rPr lang="en-US" sz="1600" dirty="0">
                <a:latin typeface="Times New Roman" panose="02020603050405020304" pitchFamily="18" charset="0"/>
                <a:cs typeface="Times New Roman" panose="02020603050405020304" pitchFamily="18" charset="0"/>
              </a:rPr>
            </a:br>
            <a:endParaRPr lang="en-US" sz="1600" dirty="0">
              <a:latin typeface="Times New Roman" panose="02020603050405020304" pitchFamily="18" charset="0"/>
              <a:cs typeface="Times New Roman" panose="02020603050405020304" pitchFamily="18" charset="0"/>
            </a:endParaRPr>
          </a:p>
          <a:p>
            <a:pPr lvl="1"/>
            <a:r>
              <a:rPr lang="en-US" sz="1600" b="1" dirty="0">
                <a:latin typeface="Times New Roman" panose="02020603050405020304" pitchFamily="18" charset="0"/>
                <a:cs typeface="Times New Roman" panose="02020603050405020304" pitchFamily="18" charset="0"/>
              </a:rPr>
              <a:t>Per se legality </a:t>
            </a:r>
            <a:r>
              <a:rPr lang="en-US" sz="1600" dirty="0">
                <a:latin typeface="Times New Roman" panose="02020603050405020304" pitchFamily="18" charset="0"/>
                <a:cs typeface="Times New Roman" panose="02020603050405020304" pitchFamily="18" charset="0"/>
              </a:rPr>
              <a:t>[Eliminate Section 2]</a:t>
            </a:r>
            <a:endParaRPr lang="en-US" sz="1400" dirty="0"/>
          </a:p>
        </p:txBody>
      </p:sp>
      <p:sp>
        <p:nvSpPr>
          <p:cNvPr id="6" name="TextBox 5">
            <a:extLst>
              <a:ext uri="{FF2B5EF4-FFF2-40B4-BE49-F238E27FC236}">
                <a16:creationId xmlns:a16="http://schemas.microsoft.com/office/drawing/2014/main" id="{2E9ACDC2-00C7-450B-8CCF-5DCF24ACC9EE}"/>
              </a:ext>
            </a:extLst>
          </p:cNvPr>
          <p:cNvSpPr txBox="1"/>
          <p:nvPr/>
        </p:nvSpPr>
        <p:spPr>
          <a:xfrm>
            <a:off x="5526854" y="6304002"/>
            <a:ext cx="6863895" cy="553998"/>
          </a:xfrm>
          <a:prstGeom prst="rect">
            <a:avLst/>
          </a:prstGeom>
          <a:noFill/>
        </p:spPr>
        <p:txBody>
          <a:bodyPr wrap="square" rtlCol="0">
            <a:spAutoFit/>
          </a:bodyPr>
          <a:lstStyle/>
          <a:p>
            <a:pPr lvl="1"/>
            <a:r>
              <a:rPr lang="en-US" sz="1600" b="1" dirty="0">
                <a:solidFill>
                  <a:srgbClr val="0070C0"/>
                </a:solidFill>
                <a:latin typeface="Times New Roman" panose="02020603050405020304" pitchFamily="18" charset="0"/>
                <a:cs typeface="Times New Roman" panose="02020603050405020304" pitchFamily="18" charset="0"/>
              </a:rPr>
              <a:t>** </a:t>
            </a:r>
            <a:r>
              <a:rPr lang="en-US" sz="1600" b="1" i="1" dirty="0">
                <a:solidFill>
                  <a:srgbClr val="0070C0"/>
                </a:solidFill>
                <a:latin typeface="Times New Roman" panose="02020603050405020304" pitchFamily="18" charset="0"/>
                <a:cs typeface="Times New Roman" panose="02020603050405020304" pitchFamily="18" charset="0"/>
              </a:rPr>
              <a:t>E</a:t>
            </a:r>
            <a:r>
              <a:rPr lang="en-US" sz="1400" b="1" i="1" dirty="0">
                <a:solidFill>
                  <a:srgbClr val="0070C0"/>
                </a:solidFill>
                <a:latin typeface="Times New Roman" panose="02020603050405020304" pitchFamily="18" charset="0"/>
                <a:cs typeface="Times New Roman" panose="02020603050405020304" pitchFamily="18" charset="0"/>
              </a:rPr>
              <a:t>ssentially anticompetitive purpose (“intent”) standards re “willful” conduct;  Sometimes interpreted as “prudential safe harbors” to avoid over-deterrence.</a:t>
            </a:r>
            <a:r>
              <a:rPr lang="en-US" sz="1400" b="1" dirty="0">
                <a:solidFill>
                  <a:srgbClr val="0070C0"/>
                </a:solidFill>
                <a:latin typeface="Times New Roman" panose="02020603050405020304" pitchFamily="18" charset="0"/>
                <a:cs typeface="Times New Roman" panose="02020603050405020304" pitchFamily="18" charset="0"/>
              </a:rPr>
              <a:t> </a:t>
            </a:r>
          </a:p>
        </p:txBody>
      </p:sp>
      <p:sp>
        <p:nvSpPr>
          <p:cNvPr id="5" name="Slide Number Placeholder 4">
            <a:extLst>
              <a:ext uri="{FF2B5EF4-FFF2-40B4-BE49-F238E27FC236}">
                <a16:creationId xmlns:a16="http://schemas.microsoft.com/office/drawing/2014/main" id="{2080D3BA-8459-4C93-A9B9-1F74F8BF95FC}"/>
              </a:ext>
            </a:extLst>
          </p:cNvPr>
          <p:cNvSpPr>
            <a:spLocks noGrp="1"/>
          </p:cNvSpPr>
          <p:nvPr>
            <p:ph type="sldNum" sz="quarter" idx="12"/>
          </p:nvPr>
        </p:nvSpPr>
        <p:spPr/>
        <p:txBody>
          <a:bodyPr/>
          <a:lstStyle/>
          <a:p>
            <a:fld id="{22A1B923-FE3D-4667-93FD-F1188A614F21}" type="slidenum">
              <a:rPr lang="en-US" smtClean="0"/>
              <a:t>24</a:t>
            </a:fld>
            <a:endParaRPr lang="en-US"/>
          </a:p>
        </p:txBody>
      </p:sp>
      <p:sp>
        <p:nvSpPr>
          <p:cNvPr id="7" name="TextBox 6">
            <a:extLst>
              <a:ext uri="{FF2B5EF4-FFF2-40B4-BE49-F238E27FC236}">
                <a16:creationId xmlns:a16="http://schemas.microsoft.com/office/drawing/2014/main" id="{4FC68A1C-5E17-4084-B16D-9A70BC4D49B8}"/>
              </a:ext>
            </a:extLst>
          </p:cNvPr>
          <p:cNvSpPr txBox="1"/>
          <p:nvPr/>
        </p:nvSpPr>
        <p:spPr>
          <a:xfrm>
            <a:off x="9547687" y="78202"/>
            <a:ext cx="2336176" cy="1323439"/>
          </a:xfrm>
          <a:prstGeom prst="rect">
            <a:avLst/>
          </a:prstGeom>
          <a:solidFill>
            <a:srgbClr val="FFFF00"/>
          </a:solidFill>
          <a:ln w="38100">
            <a:solidFill>
              <a:srgbClr val="0070C0"/>
            </a:solidFill>
          </a:ln>
        </p:spPr>
        <p:txBody>
          <a:bodyPr wrap="square" rtlCol="0">
            <a:spAutoFit/>
          </a:bodyPr>
          <a:lstStyle/>
          <a:p>
            <a:r>
              <a:rPr lang="en-US" sz="2000" b="1" i="1" dirty="0">
                <a:solidFill>
                  <a:schemeClr val="accent1"/>
                </a:solidFill>
              </a:rPr>
              <a:t>Brooke Group </a:t>
            </a:r>
            <a:r>
              <a:rPr lang="en-US" sz="2000" b="1" dirty="0">
                <a:solidFill>
                  <a:schemeClr val="accent1"/>
                </a:solidFill>
              </a:rPr>
              <a:t>Paradigm. No consumer welfare harm prong added</a:t>
            </a:r>
          </a:p>
        </p:txBody>
      </p:sp>
      <p:cxnSp>
        <p:nvCxnSpPr>
          <p:cNvPr id="8" name="Straight Connector 7">
            <a:extLst>
              <a:ext uri="{FF2B5EF4-FFF2-40B4-BE49-F238E27FC236}">
                <a16:creationId xmlns:a16="http://schemas.microsoft.com/office/drawing/2014/main" id="{870F3107-948E-424E-8724-0412246ED4A4}"/>
              </a:ext>
            </a:extLst>
          </p:cNvPr>
          <p:cNvCxnSpPr>
            <a:cxnSpLocks/>
          </p:cNvCxnSpPr>
          <p:nvPr/>
        </p:nvCxnSpPr>
        <p:spPr>
          <a:xfrm flipH="1">
            <a:off x="9934281" y="1464025"/>
            <a:ext cx="501191" cy="322336"/>
          </a:xfrm>
          <a:prstGeom prst="line">
            <a:avLst/>
          </a:prstGeom>
          <a:ln w="57150">
            <a:headEnd type="none" w="med" len="med"/>
            <a:tailEnd type="triangle" w="med" len="me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21523656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323C3D1-F118-4EA4-B550-7F30F36C27EA}"/>
              </a:ext>
            </a:extLst>
          </p:cNvPr>
          <p:cNvSpPr>
            <a:spLocks noGrp="1"/>
          </p:cNvSpPr>
          <p:nvPr>
            <p:ph type="title"/>
          </p:nvPr>
        </p:nvSpPr>
        <p:spPr/>
        <p:txBody>
          <a:bodyPr/>
          <a:lstStyle/>
          <a:p>
            <a:r>
              <a:rPr lang="en-US" dirty="0"/>
              <a:t>Critiquing the Profit-Sacrifice Test</a:t>
            </a:r>
          </a:p>
        </p:txBody>
      </p:sp>
      <p:sp>
        <p:nvSpPr>
          <p:cNvPr id="3" name="Content Placeholder 2">
            <a:extLst>
              <a:ext uri="{FF2B5EF4-FFF2-40B4-BE49-F238E27FC236}">
                <a16:creationId xmlns:a16="http://schemas.microsoft.com/office/drawing/2014/main" id="{E031B351-DC83-48A0-8040-109779C53A51}"/>
              </a:ext>
            </a:extLst>
          </p:cNvPr>
          <p:cNvSpPr>
            <a:spLocks noGrp="1"/>
          </p:cNvSpPr>
          <p:nvPr>
            <p:ph idx="1"/>
          </p:nvPr>
        </p:nvSpPr>
        <p:spPr>
          <a:xfrm>
            <a:off x="838200" y="1825625"/>
            <a:ext cx="7419975" cy="4351338"/>
          </a:xfrm>
        </p:spPr>
        <p:txBody>
          <a:bodyPr>
            <a:normAutofit fontScale="77500" lnSpcReduction="20000"/>
          </a:bodyPr>
          <a:lstStyle/>
          <a:p>
            <a:r>
              <a:rPr lang="en-US" dirty="0"/>
              <a:t>There is no observed profit-sacrifice in </a:t>
            </a:r>
            <a:br>
              <a:rPr lang="en-US" dirty="0"/>
            </a:br>
            <a:r>
              <a:rPr lang="en-US" dirty="0">
                <a:solidFill>
                  <a:srgbClr val="C00000"/>
                </a:solidFill>
              </a:rPr>
              <a:t>monopoly maintenance</a:t>
            </a:r>
            <a:endParaRPr lang="en-US" dirty="0"/>
          </a:p>
          <a:p>
            <a:pPr lvl="1"/>
            <a:r>
              <a:rPr lang="en-US" dirty="0"/>
              <a:t>Price fails to fall, rather than rises</a:t>
            </a:r>
          </a:p>
          <a:p>
            <a:r>
              <a:rPr lang="en-US" dirty="0"/>
              <a:t>There is no observed profit-sacrifice if </a:t>
            </a:r>
            <a:br>
              <a:rPr lang="en-US" dirty="0"/>
            </a:br>
            <a:r>
              <a:rPr lang="en-US" i="1" dirty="0">
                <a:solidFill>
                  <a:srgbClr val="C00000"/>
                </a:solidFill>
              </a:rPr>
              <a:t>simultaneous </a:t>
            </a:r>
            <a:r>
              <a:rPr lang="en-US" dirty="0">
                <a:solidFill>
                  <a:srgbClr val="C00000"/>
                </a:solidFill>
              </a:rPr>
              <a:t>recoupment</a:t>
            </a:r>
          </a:p>
          <a:p>
            <a:pPr lvl="1"/>
            <a:r>
              <a:rPr lang="en-US" dirty="0"/>
              <a:t>Example: If the dominant firm burns down the rival’s factory, it will be able to raise price immediately </a:t>
            </a:r>
          </a:p>
          <a:p>
            <a:pPr lvl="1"/>
            <a:r>
              <a:rPr lang="en-US" dirty="0"/>
              <a:t>Example: if the conduct raises the rival’s marginal cost, the rival will raise price, thereby allowing the dominant firm to raise price immediately </a:t>
            </a:r>
          </a:p>
          <a:p>
            <a:r>
              <a:rPr lang="en-US" dirty="0"/>
              <a:t>The profit-sacrifice test focuses on </a:t>
            </a:r>
            <a:br>
              <a:rPr lang="en-US" dirty="0"/>
            </a:br>
            <a:r>
              <a:rPr lang="en-US" dirty="0">
                <a:solidFill>
                  <a:srgbClr val="C00000"/>
                </a:solidFill>
              </a:rPr>
              <a:t>defendant’s profits, not competitive effects</a:t>
            </a:r>
          </a:p>
          <a:p>
            <a:r>
              <a:rPr lang="en-US" dirty="0"/>
              <a:t>The test is fundamentally an </a:t>
            </a:r>
            <a:r>
              <a:rPr lang="en-US" dirty="0">
                <a:solidFill>
                  <a:srgbClr val="C00000"/>
                </a:solidFill>
              </a:rPr>
              <a:t>“intent” test, not an “effects” test</a:t>
            </a:r>
          </a:p>
          <a:p>
            <a:pPr lvl="1"/>
            <a:r>
              <a:rPr lang="en-US" dirty="0"/>
              <a:t>And, above criticisms show that it makes errors even in gauging intent</a:t>
            </a:r>
          </a:p>
          <a:p>
            <a:endParaRPr lang="en-US" dirty="0"/>
          </a:p>
        </p:txBody>
      </p:sp>
      <p:sp>
        <p:nvSpPr>
          <p:cNvPr id="4" name="Slide Number Placeholder 3">
            <a:extLst>
              <a:ext uri="{FF2B5EF4-FFF2-40B4-BE49-F238E27FC236}">
                <a16:creationId xmlns:a16="http://schemas.microsoft.com/office/drawing/2014/main" id="{28A620E7-6D4F-4F4B-9ABA-AEB9DABE0517}"/>
              </a:ext>
            </a:extLst>
          </p:cNvPr>
          <p:cNvSpPr>
            <a:spLocks noGrp="1"/>
          </p:cNvSpPr>
          <p:nvPr>
            <p:ph type="sldNum" sz="quarter" idx="12"/>
          </p:nvPr>
        </p:nvSpPr>
        <p:spPr/>
        <p:txBody>
          <a:bodyPr/>
          <a:lstStyle/>
          <a:p>
            <a:fld id="{C62BE4E1-E33C-4146-86BB-F757879F36D6}" type="slidenum">
              <a:rPr lang="en-US" smtClean="0"/>
              <a:t>25</a:t>
            </a:fld>
            <a:endParaRPr lang="en-US"/>
          </a:p>
        </p:txBody>
      </p:sp>
      <p:sp>
        <p:nvSpPr>
          <p:cNvPr id="5" name="Title 1">
            <a:extLst>
              <a:ext uri="{FF2B5EF4-FFF2-40B4-BE49-F238E27FC236}">
                <a16:creationId xmlns:a16="http://schemas.microsoft.com/office/drawing/2014/main" id="{DD970703-124C-4361-8405-DE8D718A0D67}"/>
              </a:ext>
            </a:extLst>
          </p:cNvPr>
          <p:cNvSpPr txBox="1">
            <a:spLocks/>
          </p:cNvSpPr>
          <p:nvPr/>
        </p:nvSpPr>
        <p:spPr>
          <a:xfrm>
            <a:off x="8144758" y="1027906"/>
            <a:ext cx="3970256" cy="2724149"/>
          </a:xfrm>
          <a:prstGeom prst="rect">
            <a:avLst/>
          </a:prstGeom>
          <a:ln w="38100">
            <a:solidFill>
              <a:srgbClr val="0070C0"/>
            </a:solidFill>
          </a:ln>
        </p:spPr>
        <p:txBody>
          <a:bodyPr vert="horz" lIns="91440" tIns="45720" rIns="91440" bIns="45720" rtlCol="0" anchor="ctr">
            <a:noAutofit/>
          </a:bodyPr>
          <a:lstStyle>
            <a:lvl1pPr algn="l" defTabSz="914400" rtl="0" eaLnBrk="1" latinLnBrk="0" hangingPunct="1">
              <a:lnSpc>
                <a:spcPct val="90000"/>
              </a:lnSpc>
              <a:spcBef>
                <a:spcPct val="0"/>
              </a:spcBef>
              <a:buNone/>
              <a:defRPr sz="3200" kern="1200">
                <a:solidFill>
                  <a:schemeClr val="tx1"/>
                </a:solidFill>
                <a:latin typeface="+mj-lt"/>
                <a:ea typeface="+mj-ea"/>
                <a:cs typeface="+mj-cs"/>
              </a:defRPr>
            </a:lvl1pPr>
          </a:lstStyle>
          <a:p>
            <a:r>
              <a:rPr lang="en-US" sz="1800" b="1" dirty="0">
                <a:solidFill>
                  <a:srgbClr val="0070C0"/>
                </a:solidFill>
              </a:rPr>
              <a:t>The “No Economic Sense” (NES) Test generalizes the idea of the sacrifice test to deal with simultaneous recoupment problem.</a:t>
            </a:r>
            <a:br>
              <a:rPr lang="en-US" sz="1800" b="1" dirty="0">
                <a:solidFill>
                  <a:srgbClr val="0070C0"/>
                </a:solidFill>
              </a:rPr>
            </a:br>
            <a:br>
              <a:rPr lang="en-US" sz="1800" b="1" dirty="0">
                <a:solidFill>
                  <a:srgbClr val="0070C0"/>
                </a:solidFill>
              </a:rPr>
            </a:br>
            <a:r>
              <a:rPr lang="en-US" sz="1800" b="1" u="sng" dirty="0">
                <a:solidFill>
                  <a:srgbClr val="0070C0"/>
                </a:solidFill>
              </a:rPr>
              <a:t>NES Test</a:t>
            </a:r>
            <a:r>
              <a:rPr lang="en-US" sz="1800" b="1" dirty="0">
                <a:solidFill>
                  <a:srgbClr val="0070C0"/>
                </a:solidFill>
              </a:rPr>
              <a:t>: </a:t>
            </a:r>
            <a:r>
              <a:rPr lang="en-US" sz="1800" b="1" i="1" dirty="0">
                <a:solidFill>
                  <a:srgbClr val="0070C0"/>
                </a:solidFill>
              </a:rPr>
              <a:t>Would conduct have been “rational” (i.e., profit-maximizing) absent achievement of market power?</a:t>
            </a:r>
          </a:p>
        </p:txBody>
      </p:sp>
      <p:cxnSp>
        <p:nvCxnSpPr>
          <p:cNvPr id="7" name="Straight Arrow Connector 6">
            <a:extLst>
              <a:ext uri="{FF2B5EF4-FFF2-40B4-BE49-F238E27FC236}">
                <a16:creationId xmlns:a16="http://schemas.microsoft.com/office/drawing/2014/main" id="{84C9E237-A6EA-495A-AED1-247BDE9E7C95}"/>
              </a:ext>
            </a:extLst>
          </p:cNvPr>
          <p:cNvCxnSpPr>
            <a:cxnSpLocks/>
          </p:cNvCxnSpPr>
          <p:nvPr/>
        </p:nvCxnSpPr>
        <p:spPr>
          <a:xfrm flipH="1">
            <a:off x="6096000" y="2262186"/>
            <a:ext cx="1683275" cy="490441"/>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50730929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949AA5-B0E4-4B9C-B434-1919843BE4D2}"/>
              </a:ext>
            </a:extLst>
          </p:cNvPr>
          <p:cNvSpPr>
            <a:spLocks noGrp="1"/>
          </p:cNvSpPr>
          <p:nvPr>
            <p:ph type="title"/>
          </p:nvPr>
        </p:nvSpPr>
        <p:spPr>
          <a:xfrm>
            <a:off x="838200" y="346075"/>
            <a:ext cx="10515600" cy="1325563"/>
          </a:xfrm>
        </p:spPr>
        <p:txBody>
          <a:bodyPr/>
          <a:lstStyle/>
          <a:p>
            <a:r>
              <a:rPr lang="en-US" dirty="0"/>
              <a:t>The Profit Sacrifice Standard as an Intent Test</a:t>
            </a:r>
          </a:p>
        </p:txBody>
      </p:sp>
      <p:sp>
        <p:nvSpPr>
          <p:cNvPr id="3" name="Content Placeholder 2">
            <a:extLst>
              <a:ext uri="{FF2B5EF4-FFF2-40B4-BE49-F238E27FC236}">
                <a16:creationId xmlns:a16="http://schemas.microsoft.com/office/drawing/2014/main" id="{E1A35373-1BFC-480E-91DD-BDE338B17951}"/>
              </a:ext>
            </a:extLst>
          </p:cNvPr>
          <p:cNvSpPr>
            <a:spLocks noGrp="1"/>
          </p:cNvSpPr>
          <p:nvPr>
            <p:ph idx="1"/>
          </p:nvPr>
        </p:nvSpPr>
        <p:spPr>
          <a:xfrm>
            <a:off x="714375" y="1467792"/>
            <a:ext cx="7639050" cy="4780608"/>
          </a:xfrm>
        </p:spPr>
        <p:txBody>
          <a:bodyPr>
            <a:normAutofit fontScale="77500" lnSpcReduction="20000"/>
          </a:bodyPr>
          <a:lstStyle/>
          <a:p>
            <a:r>
              <a:rPr lang="en-US" dirty="0"/>
              <a:t>Fundamentally a test of anticompetitive purpose</a:t>
            </a:r>
          </a:p>
          <a:p>
            <a:pPr lvl="1"/>
            <a:r>
              <a:rPr lang="en-US" dirty="0"/>
              <a:t>This is the approach in predatory pricing </a:t>
            </a:r>
          </a:p>
          <a:p>
            <a:pPr lvl="2"/>
            <a:r>
              <a:rPr lang="en-US" dirty="0"/>
              <a:t>Below-cost pricing = profit sacrifice</a:t>
            </a:r>
          </a:p>
          <a:p>
            <a:pPr lvl="2"/>
            <a:r>
              <a:rPr lang="en-US" dirty="0"/>
              <a:t>Recoupment = likely profitability and consumer harm </a:t>
            </a:r>
          </a:p>
          <a:p>
            <a:pPr lvl="1"/>
            <a:r>
              <a:rPr lang="en-US" i="1" dirty="0"/>
              <a:t>If there is sacrifice, then one can infer that the conduct was intended to create monopoly power</a:t>
            </a:r>
          </a:p>
          <a:p>
            <a:r>
              <a:rPr lang="en-US" dirty="0">
                <a:solidFill>
                  <a:srgbClr val="C00000"/>
                </a:solidFill>
              </a:rPr>
              <a:t>Thus, profit-sacrifice (or “no economic sense”) can be useful evidence of intent – </a:t>
            </a:r>
            <a:r>
              <a:rPr lang="en-US" i="1" dirty="0">
                <a:solidFill>
                  <a:srgbClr val="C00000"/>
                </a:solidFill>
              </a:rPr>
              <a:t>to supplement evidence of consumer harm</a:t>
            </a:r>
          </a:p>
          <a:p>
            <a:pPr lvl="1"/>
            <a:r>
              <a:rPr lang="en-US" dirty="0">
                <a:solidFill>
                  <a:srgbClr val="C00000"/>
                </a:solidFill>
              </a:rPr>
              <a:t>This is how it is typically used today outside of predatory pricing, rather than being </a:t>
            </a:r>
            <a:r>
              <a:rPr lang="en-US" i="1" dirty="0">
                <a:solidFill>
                  <a:srgbClr val="C00000"/>
                </a:solidFill>
              </a:rPr>
              <a:t>complete replacement </a:t>
            </a:r>
            <a:r>
              <a:rPr lang="en-US" dirty="0">
                <a:solidFill>
                  <a:srgbClr val="C00000"/>
                </a:solidFill>
              </a:rPr>
              <a:t>for proof of consumer welfare harm</a:t>
            </a:r>
          </a:p>
          <a:p>
            <a:r>
              <a:rPr lang="en-US" dirty="0"/>
              <a:t>But – requiring plaintiff to </a:t>
            </a:r>
            <a:r>
              <a:rPr lang="en-US" i="1" dirty="0"/>
              <a:t>prove </a:t>
            </a:r>
            <a:r>
              <a:rPr lang="en-US" dirty="0"/>
              <a:t>profit sacrifice in addition to anticompetitive effects causes false negatives errors </a:t>
            </a:r>
          </a:p>
          <a:p>
            <a:pPr lvl="1"/>
            <a:r>
              <a:rPr lang="en-US" dirty="0"/>
              <a:t>Even if there is </a:t>
            </a:r>
            <a:r>
              <a:rPr lang="en-US" i="1" dirty="0"/>
              <a:t>no </a:t>
            </a:r>
            <a:r>
              <a:rPr lang="en-US" dirty="0"/>
              <a:t>sacrifice, that does not disprove consumer harms</a:t>
            </a:r>
          </a:p>
          <a:p>
            <a:pPr lvl="1"/>
            <a:r>
              <a:rPr lang="en-US" i="1" dirty="0"/>
              <a:t>Both </a:t>
            </a:r>
            <a:r>
              <a:rPr lang="en-US" dirty="0"/>
              <a:t>monopoly power and efficiency can be </a:t>
            </a:r>
            <a:r>
              <a:rPr lang="en-US" b="1" i="1" dirty="0">
                <a:solidFill>
                  <a:srgbClr val="C00000"/>
                </a:solidFill>
              </a:rPr>
              <a:t>joint goals</a:t>
            </a:r>
            <a:r>
              <a:rPr lang="en-US" dirty="0"/>
              <a:t>.  </a:t>
            </a:r>
          </a:p>
          <a:p>
            <a:pPr lvl="1"/>
            <a:r>
              <a:rPr lang="en-US" dirty="0"/>
              <a:t>The profit-sacrifice test does not ask which motivation was </a:t>
            </a:r>
            <a:r>
              <a:rPr lang="en-US" b="1" i="1" dirty="0">
                <a:solidFill>
                  <a:srgbClr val="C00000"/>
                </a:solidFill>
              </a:rPr>
              <a:t>“primary” </a:t>
            </a:r>
          </a:p>
          <a:p>
            <a:pPr marL="0" indent="0">
              <a:buNone/>
            </a:pPr>
            <a:endParaRPr lang="en-US" dirty="0"/>
          </a:p>
        </p:txBody>
      </p:sp>
      <p:sp>
        <p:nvSpPr>
          <p:cNvPr id="4" name="Slide Number Placeholder 3">
            <a:extLst>
              <a:ext uri="{FF2B5EF4-FFF2-40B4-BE49-F238E27FC236}">
                <a16:creationId xmlns:a16="http://schemas.microsoft.com/office/drawing/2014/main" id="{B6C2CCFB-ED33-4BDF-B530-4992C92B61FB}"/>
              </a:ext>
            </a:extLst>
          </p:cNvPr>
          <p:cNvSpPr>
            <a:spLocks noGrp="1"/>
          </p:cNvSpPr>
          <p:nvPr>
            <p:ph type="sldNum" sz="quarter" idx="12"/>
          </p:nvPr>
        </p:nvSpPr>
        <p:spPr/>
        <p:txBody>
          <a:bodyPr/>
          <a:lstStyle/>
          <a:p>
            <a:fld id="{22A1B923-FE3D-4667-93FD-F1188A614F21}" type="slidenum">
              <a:rPr lang="en-US" smtClean="0"/>
              <a:t>26</a:t>
            </a:fld>
            <a:endParaRPr lang="en-US"/>
          </a:p>
        </p:txBody>
      </p:sp>
      <p:sp>
        <p:nvSpPr>
          <p:cNvPr id="5" name="TextBox 4">
            <a:extLst>
              <a:ext uri="{FF2B5EF4-FFF2-40B4-BE49-F238E27FC236}">
                <a16:creationId xmlns:a16="http://schemas.microsoft.com/office/drawing/2014/main" id="{4E710EF3-06A1-47AF-8AC3-2D3B52600A2D}"/>
              </a:ext>
            </a:extLst>
          </p:cNvPr>
          <p:cNvSpPr txBox="1"/>
          <p:nvPr/>
        </p:nvSpPr>
        <p:spPr>
          <a:xfrm>
            <a:off x="9077325" y="1190838"/>
            <a:ext cx="2667000" cy="2554545"/>
          </a:xfrm>
          <a:prstGeom prst="rect">
            <a:avLst/>
          </a:prstGeom>
          <a:noFill/>
          <a:ln w="38100">
            <a:solidFill>
              <a:srgbClr val="0070C0"/>
            </a:solidFill>
          </a:ln>
        </p:spPr>
        <p:txBody>
          <a:bodyPr wrap="square" rtlCol="0">
            <a:spAutoFit/>
          </a:bodyPr>
          <a:lstStyle/>
          <a:p>
            <a:r>
              <a:rPr lang="en-US" sz="2000" b="1" dirty="0">
                <a:solidFill>
                  <a:schemeClr val="accent1"/>
                </a:solidFill>
              </a:rPr>
              <a:t>After consumer harm is proved, why is it also necessary to prove “intent”?  </a:t>
            </a:r>
          </a:p>
          <a:p>
            <a:endParaRPr lang="en-US" sz="2000" b="1" dirty="0">
              <a:solidFill>
                <a:schemeClr val="accent1"/>
              </a:solidFill>
            </a:endParaRPr>
          </a:p>
          <a:p>
            <a:r>
              <a:rPr lang="en-US" sz="2000" b="1" dirty="0">
                <a:solidFill>
                  <a:schemeClr val="accent1"/>
                </a:solidFill>
              </a:rPr>
              <a:t>No monopolist monopolizes unconsciously </a:t>
            </a:r>
            <a:r>
              <a:rPr lang="en-US" sz="2000" b="1" i="1" dirty="0">
                <a:solidFill>
                  <a:schemeClr val="accent1"/>
                </a:solidFill>
              </a:rPr>
              <a:t>(Alcoa)</a:t>
            </a:r>
          </a:p>
        </p:txBody>
      </p:sp>
      <p:cxnSp>
        <p:nvCxnSpPr>
          <p:cNvPr id="6" name="Straight Arrow Connector 5">
            <a:extLst>
              <a:ext uri="{FF2B5EF4-FFF2-40B4-BE49-F238E27FC236}">
                <a16:creationId xmlns:a16="http://schemas.microsoft.com/office/drawing/2014/main" id="{C9FD2D85-51D5-4A25-BAB5-A10AEB5D51E1}"/>
              </a:ext>
            </a:extLst>
          </p:cNvPr>
          <p:cNvCxnSpPr>
            <a:cxnSpLocks/>
          </p:cNvCxnSpPr>
          <p:nvPr/>
        </p:nvCxnSpPr>
        <p:spPr>
          <a:xfrm flipH="1">
            <a:off x="7915275" y="2933762"/>
            <a:ext cx="923926" cy="28744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6908BE3D-5BFF-432D-B942-CCB62D14740F}"/>
              </a:ext>
            </a:extLst>
          </p:cNvPr>
          <p:cNvSpPr txBox="1"/>
          <p:nvPr/>
        </p:nvSpPr>
        <p:spPr>
          <a:xfrm>
            <a:off x="8686800" y="4849684"/>
            <a:ext cx="2667000" cy="1015663"/>
          </a:xfrm>
          <a:prstGeom prst="rect">
            <a:avLst/>
          </a:prstGeom>
          <a:noFill/>
          <a:ln w="38100">
            <a:solidFill>
              <a:srgbClr val="0070C0"/>
            </a:solidFill>
          </a:ln>
        </p:spPr>
        <p:txBody>
          <a:bodyPr wrap="square" rtlCol="0">
            <a:spAutoFit/>
          </a:bodyPr>
          <a:lstStyle/>
          <a:p>
            <a:r>
              <a:rPr lang="en-US" sz="2000" b="1" i="1" dirty="0">
                <a:solidFill>
                  <a:schemeClr val="accent1"/>
                </a:solidFill>
              </a:rPr>
              <a:t>Recall that Aspen </a:t>
            </a:r>
            <a:r>
              <a:rPr lang="en-US" sz="2000" b="1" dirty="0">
                <a:solidFill>
                  <a:schemeClr val="accent1"/>
                </a:solidFill>
              </a:rPr>
              <a:t>jury instruction referred to “primary” purpose</a:t>
            </a:r>
          </a:p>
        </p:txBody>
      </p:sp>
      <p:cxnSp>
        <p:nvCxnSpPr>
          <p:cNvPr id="10" name="Straight Arrow Connector 9">
            <a:extLst>
              <a:ext uri="{FF2B5EF4-FFF2-40B4-BE49-F238E27FC236}">
                <a16:creationId xmlns:a16="http://schemas.microsoft.com/office/drawing/2014/main" id="{14B45229-F0DC-4A6A-BC01-3050350C9235}"/>
              </a:ext>
            </a:extLst>
          </p:cNvPr>
          <p:cNvCxnSpPr>
            <a:cxnSpLocks/>
          </p:cNvCxnSpPr>
          <p:nvPr/>
        </p:nvCxnSpPr>
        <p:spPr>
          <a:xfrm flipH="1">
            <a:off x="7621326" y="5288437"/>
            <a:ext cx="771525" cy="6907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67608610"/>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E8CC49C-4F0E-412D-B7A0-08E156423B67}"/>
              </a:ext>
            </a:extLst>
          </p:cNvPr>
          <p:cNvSpPr>
            <a:spLocks noGrp="1"/>
          </p:cNvSpPr>
          <p:nvPr>
            <p:ph type="title"/>
          </p:nvPr>
        </p:nvSpPr>
        <p:spPr>
          <a:xfrm>
            <a:off x="706224" y="-172366"/>
            <a:ext cx="10515600" cy="1325563"/>
          </a:xfrm>
        </p:spPr>
        <p:txBody>
          <a:bodyPr>
            <a:normAutofit/>
          </a:bodyPr>
          <a:lstStyle/>
          <a:p>
            <a:r>
              <a:rPr lang="en-US" dirty="0"/>
              <a:t>The Flawed “Equally Efficient Competitor” Test</a:t>
            </a:r>
          </a:p>
        </p:txBody>
      </p:sp>
      <p:sp>
        <p:nvSpPr>
          <p:cNvPr id="3" name="Content Placeholder 2">
            <a:extLst>
              <a:ext uri="{FF2B5EF4-FFF2-40B4-BE49-F238E27FC236}">
                <a16:creationId xmlns:a16="http://schemas.microsoft.com/office/drawing/2014/main" id="{169E0CBD-E3FD-4443-B8AB-05991AFA3B89}"/>
              </a:ext>
            </a:extLst>
          </p:cNvPr>
          <p:cNvSpPr>
            <a:spLocks noGrp="1"/>
          </p:cNvSpPr>
          <p:nvPr>
            <p:ph idx="1"/>
          </p:nvPr>
        </p:nvSpPr>
        <p:spPr>
          <a:xfrm>
            <a:off x="581025" y="972360"/>
            <a:ext cx="7391401" cy="5220256"/>
          </a:xfrm>
        </p:spPr>
        <p:txBody>
          <a:bodyPr>
            <a:normAutofit lnSpcReduction="10000"/>
          </a:bodyPr>
          <a:lstStyle/>
          <a:p>
            <a:r>
              <a:rPr lang="en-US" sz="2000" dirty="0"/>
              <a:t>Argument: Only equally efficient competitors deserve antitrust protection</a:t>
            </a:r>
          </a:p>
          <a:p>
            <a:pPr lvl="1"/>
            <a:r>
              <a:rPr lang="en-US" sz="1800" dirty="0">
                <a:solidFill>
                  <a:srgbClr val="C00000"/>
                </a:solidFill>
              </a:rPr>
              <a:t>An equally efficient competitor can survive price cuts that remain above the defendant’s costs</a:t>
            </a:r>
          </a:p>
          <a:p>
            <a:pPr lvl="1"/>
            <a:r>
              <a:rPr lang="en-US" sz="1800" dirty="0"/>
              <a:t>And, if entrant has higher costs, then market efficiency is reduced by protecting its survival, so that entrant should not be protected</a:t>
            </a:r>
          </a:p>
          <a:p>
            <a:pPr lvl="1"/>
            <a:r>
              <a:rPr lang="en-US" sz="1800" dirty="0"/>
              <a:t>Thus, lawsuits by less efficient competitors should be dismissed</a:t>
            </a:r>
          </a:p>
          <a:p>
            <a:pPr lvl="1"/>
            <a:r>
              <a:rPr lang="en-US" sz="1800" i="1" dirty="0"/>
              <a:t>Alternative</a:t>
            </a:r>
            <a:r>
              <a:rPr lang="en-US" sz="1800" dirty="0"/>
              <a:t>: Conduct should only be condemned if it would exclude an equally efficient competitor</a:t>
            </a:r>
          </a:p>
          <a:p>
            <a:r>
              <a:rPr lang="en-US" sz="2000" dirty="0"/>
              <a:t>Counterarguments</a:t>
            </a:r>
          </a:p>
          <a:p>
            <a:pPr lvl="1"/>
            <a:r>
              <a:rPr lang="en-US" sz="1800" i="1" dirty="0"/>
              <a:t>Brooke Group </a:t>
            </a:r>
            <a:r>
              <a:rPr lang="en-US" sz="1800" dirty="0"/>
              <a:t>price/cost test was designed to infer anticompetitive purpose (intent), not anticompetitive effects.  In fact, Brooke Group test is price below “rival’s” cost, not “predator’s” cost. </a:t>
            </a:r>
          </a:p>
          <a:p>
            <a:pPr lvl="1"/>
            <a:r>
              <a:rPr lang="en-US" sz="1800" dirty="0"/>
              <a:t>The less efficient entrant today may become an equally or more efficient competitor tomorrow, once it ramps up</a:t>
            </a:r>
          </a:p>
          <a:p>
            <a:pPr lvl="1"/>
            <a:r>
              <a:rPr lang="en-US" sz="1800" dirty="0">
                <a:solidFill>
                  <a:srgbClr val="C00000"/>
                </a:solidFill>
              </a:rPr>
              <a:t>Less efficient entrants may lead to higher industry production costs, </a:t>
            </a:r>
            <a:r>
              <a:rPr lang="en-US" sz="1800" b="1" dirty="0">
                <a:solidFill>
                  <a:srgbClr val="C00000"/>
                </a:solidFill>
              </a:rPr>
              <a:t>but their competition drives lower prices that benefit consumers</a:t>
            </a:r>
          </a:p>
          <a:p>
            <a:pPr lvl="1"/>
            <a:r>
              <a:rPr lang="en-US" sz="1800" i="1" dirty="0"/>
              <a:t>And note</a:t>
            </a:r>
            <a:r>
              <a:rPr lang="en-US" sz="1800" dirty="0"/>
              <a:t>: Even equally efficient competitors would be </a:t>
            </a:r>
            <a:r>
              <a:rPr lang="en-US" sz="1800" i="1" dirty="0"/>
              <a:t>deterred </a:t>
            </a:r>
            <a:r>
              <a:rPr lang="en-US" sz="1800" dirty="0"/>
              <a:t>by the </a:t>
            </a:r>
            <a:r>
              <a:rPr lang="en-US" sz="1800" i="1" dirty="0"/>
              <a:t>anticipation </a:t>
            </a:r>
            <a:r>
              <a:rPr lang="en-US" sz="1800" dirty="0"/>
              <a:t>that defendant would reduce prices below </a:t>
            </a:r>
            <a:r>
              <a:rPr lang="en-US" sz="1800" i="1" dirty="0"/>
              <a:t>the entrant’s </a:t>
            </a:r>
            <a:r>
              <a:rPr lang="en-US" sz="1800" dirty="0"/>
              <a:t>average total costs (even if above average variable costs)</a:t>
            </a:r>
          </a:p>
          <a:p>
            <a:pPr marL="457200" lvl="1" indent="0">
              <a:buNone/>
            </a:pPr>
            <a:endParaRPr lang="en-US" sz="1800" dirty="0"/>
          </a:p>
        </p:txBody>
      </p:sp>
      <p:sp>
        <p:nvSpPr>
          <p:cNvPr id="4" name="Slide Number Placeholder 3">
            <a:extLst>
              <a:ext uri="{FF2B5EF4-FFF2-40B4-BE49-F238E27FC236}">
                <a16:creationId xmlns:a16="http://schemas.microsoft.com/office/drawing/2014/main" id="{8D19247E-9AB4-4285-8BFE-7C79396D64A9}"/>
              </a:ext>
            </a:extLst>
          </p:cNvPr>
          <p:cNvSpPr>
            <a:spLocks noGrp="1"/>
          </p:cNvSpPr>
          <p:nvPr>
            <p:ph type="sldNum" sz="quarter" idx="12"/>
          </p:nvPr>
        </p:nvSpPr>
        <p:spPr/>
        <p:txBody>
          <a:bodyPr/>
          <a:lstStyle/>
          <a:p>
            <a:fld id="{C62BE4E1-E33C-4146-86BB-F757879F36D6}" type="slidenum">
              <a:rPr lang="en-US" smtClean="0"/>
              <a:t>27</a:t>
            </a:fld>
            <a:endParaRPr lang="en-US"/>
          </a:p>
        </p:txBody>
      </p:sp>
      <p:sp>
        <p:nvSpPr>
          <p:cNvPr id="5" name="TextBox 4">
            <a:extLst>
              <a:ext uri="{FF2B5EF4-FFF2-40B4-BE49-F238E27FC236}">
                <a16:creationId xmlns:a16="http://schemas.microsoft.com/office/drawing/2014/main" id="{2486218D-AF1D-4480-9A3B-94C6D2B21B91}"/>
              </a:ext>
            </a:extLst>
          </p:cNvPr>
          <p:cNvSpPr txBox="1"/>
          <p:nvPr/>
        </p:nvSpPr>
        <p:spPr>
          <a:xfrm>
            <a:off x="8829381" y="4192157"/>
            <a:ext cx="3199220" cy="1015663"/>
          </a:xfrm>
          <a:prstGeom prst="rect">
            <a:avLst/>
          </a:prstGeom>
          <a:noFill/>
          <a:ln w="38100">
            <a:solidFill>
              <a:srgbClr val="0070C0"/>
            </a:solidFill>
          </a:ln>
        </p:spPr>
        <p:txBody>
          <a:bodyPr wrap="square" rtlCol="0">
            <a:spAutoFit/>
          </a:bodyPr>
          <a:lstStyle/>
          <a:p>
            <a:r>
              <a:rPr lang="en-US" sz="2000" b="1" i="1" dirty="0">
                <a:solidFill>
                  <a:schemeClr val="accent1"/>
                </a:solidFill>
              </a:rPr>
              <a:t>See next slide for extension of earlier “limit pricing” analysis</a:t>
            </a:r>
            <a:endParaRPr lang="en-US" sz="2000" b="1" dirty="0">
              <a:solidFill>
                <a:schemeClr val="accent1"/>
              </a:solidFill>
            </a:endParaRPr>
          </a:p>
        </p:txBody>
      </p:sp>
      <p:cxnSp>
        <p:nvCxnSpPr>
          <p:cNvPr id="6" name="Straight Arrow Connector 5">
            <a:extLst>
              <a:ext uri="{FF2B5EF4-FFF2-40B4-BE49-F238E27FC236}">
                <a16:creationId xmlns:a16="http://schemas.microsoft.com/office/drawing/2014/main" id="{F5659949-70B0-4FD6-9583-601F6A4D6EA1}"/>
              </a:ext>
            </a:extLst>
          </p:cNvPr>
          <p:cNvCxnSpPr>
            <a:cxnSpLocks/>
          </p:cNvCxnSpPr>
          <p:nvPr/>
        </p:nvCxnSpPr>
        <p:spPr>
          <a:xfrm flipH="1">
            <a:off x="7915275" y="4879044"/>
            <a:ext cx="695325" cy="28294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FFDF42C9-7DB1-4719-9F93-07D14FB989A8}"/>
              </a:ext>
            </a:extLst>
          </p:cNvPr>
          <p:cNvSpPr txBox="1"/>
          <p:nvPr/>
        </p:nvSpPr>
        <p:spPr>
          <a:xfrm>
            <a:off x="8943975" y="5626203"/>
            <a:ext cx="2667000" cy="707886"/>
          </a:xfrm>
          <a:prstGeom prst="rect">
            <a:avLst/>
          </a:prstGeom>
          <a:noFill/>
          <a:ln w="38100">
            <a:solidFill>
              <a:srgbClr val="0070C0"/>
            </a:solidFill>
          </a:ln>
        </p:spPr>
        <p:txBody>
          <a:bodyPr wrap="square" rtlCol="0">
            <a:spAutoFit/>
          </a:bodyPr>
          <a:lstStyle/>
          <a:p>
            <a:r>
              <a:rPr lang="en-US" sz="2000" b="1" i="1" dirty="0">
                <a:solidFill>
                  <a:schemeClr val="accent1"/>
                </a:solidFill>
              </a:rPr>
              <a:t>Recall entry/price war analysis</a:t>
            </a:r>
            <a:endParaRPr lang="en-US" sz="2000" b="1" dirty="0">
              <a:solidFill>
                <a:schemeClr val="accent1"/>
              </a:solidFill>
            </a:endParaRPr>
          </a:p>
        </p:txBody>
      </p:sp>
      <p:cxnSp>
        <p:nvCxnSpPr>
          <p:cNvPr id="8" name="Straight Arrow Connector 7">
            <a:extLst>
              <a:ext uri="{FF2B5EF4-FFF2-40B4-BE49-F238E27FC236}">
                <a16:creationId xmlns:a16="http://schemas.microsoft.com/office/drawing/2014/main" id="{EEDEC9B9-6B41-45FF-B2DF-47F03BC761D1}"/>
              </a:ext>
            </a:extLst>
          </p:cNvPr>
          <p:cNvCxnSpPr>
            <a:cxnSpLocks/>
          </p:cNvCxnSpPr>
          <p:nvPr/>
        </p:nvCxnSpPr>
        <p:spPr>
          <a:xfrm flipH="1" flipV="1">
            <a:off x="7972427" y="5900643"/>
            <a:ext cx="856954" cy="7950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0" name="TextBox 9">
            <a:extLst>
              <a:ext uri="{FF2B5EF4-FFF2-40B4-BE49-F238E27FC236}">
                <a16:creationId xmlns:a16="http://schemas.microsoft.com/office/drawing/2014/main" id="{EC771935-AC67-460C-A4E4-503F677FF9FA}"/>
              </a:ext>
            </a:extLst>
          </p:cNvPr>
          <p:cNvSpPr txBox="1"/>
          <p:nvPr/>
        </p:nvSpPr>
        <p:spPr>
          <a:xfrm>
            <a:off x="8610600" y="1063748"/>
            <a:ext cx="3199220" cy="1323439"/>
          </a:xfrm>
          <a:prstGeom prst="rect">
            <a:avLst/>
          </a:prstGeom>
          <a:noFill/>
          <a:ln w="38100">
            <a:solidFill>
              <a:srgbClr val="0070C0"/>
            </a:solidFill>
          </a:ln>
        </p:spPr>
        <p:txBody>
          <a:bodyPr wrap="square" rtlCol="0">
            <a:spAutoFit/>
          </a:bodyPr>
          <a:lstStyle/>
          <a:p>
            <a:r>
              <a:rPr lang="en-US" sz="2000" b="1" i="1" dirty="0">
                <a:solidFill>
                  <a:schemeClr val="accent1"/>
                </a:solidFill>
              </a:rPr>
              <a:t>Brooke Group price-cost is sometimes characterized as an “equally efficient competitor” test</a:t>
            </a:r>
            <a:endParaRPr lang="en-US" sz="2000" b="1" dirty="0">
              <a:solidFill>
                <a:schemeClr val="accent1"/>
              </a:solidFill>
            </a:endParaRPr>
          </a:p>
        </p:txBody>
      </p:sp>
      <p:cxnSp>
        <p:nvCxnSpPr>
          <p:cNvPr id="11" name="Straight Arrow Connector 10">
            <a:extLst>
              <a:ext uri="{FF2B5EF4-FFF2-40B4-BE49-F238E27FC236}">
                <a16:creationId xmlns:a16="http://schemas.microsoft.com/office/drawing/2014/main" id="{ED2073FB-2BCA-42DE-9607-FE2C2CDCB8E3}"/>
              </a:ext>
            </a:extLst>
          </p:cNvPr>
          <p:cNvCxnSpPr>
            <a:cxnSpLocks/>
          </p:cNvCxnSpPr>
          <p:nvPr/>
        </p:nvCxnSpPr>
        <p:spPr>
          <a:xfrm flipH="1">
            <a:off x="7567613" y="1668510"/>
            <a:ext cx="833291" cy="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8255324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A00F672-85AB-4427-89E0-C1639114BB19}"/>
              </a:ext>
            </a:extLst>
          </p:cNvPr>
          <p:cNvSpPr>
            <a:spLocks noGrp="1"/>
          </p:cNvSpPr>
          <p:nvPr>
            <p:ph type="title"/>
          </p:nvPr>
        </p:nvSpPr>
        <p:spPr/>
        <p:txBody>
          <a:bodyPr/>
          <a:lstStyle/>
          <a:p>
            <a:r>
              <a:rPr lang="en-US" dirty="0"/>
              <a:t>Moderate Entrant Variable Cost Disadvantage Constrains the Potential Price Increase: </a:t>
            </a:r>
            <a:r>
              <a:rPr lang="en-US" i="1" dirty="0"/>
              <a:t>“Limit Pricing”</a:t>
            </a:r>
            <a:r>
              <a:rPr lang="en-US" dirty="0"/>
              <a:t> </a:t>
            </a:r>
          </a:p>
        </p:txBody>
      </p:sp>
      <p:sp>
        <p:nvSpPr>
          <p:cNvPr id="3" name="Content Placeholder 2">
            <a:extLst>
              <a:ext uri="{FF2B5EF4-FFF2-40B4-BE49-F238E27FC236}">
                <a16:creationId xmlns:a16="http://schemas.microsoft.com/office/drawing/2014/main" id="{B38C172D-98A0-4A9C-8CAC-0961937945AA}"/>
              </a:ext>
            </a:extLst>
          </p:cNvPr>
          <p:cNvSpPr>
            <a:spLocks noGrp="1"/>
          </p:cNvSpPr>
          <p:nvPr>
            <p:ph idx="1"/>
          </p:nvPr>
        </p:nvSpPr>
        <p:spPr>
          <a:xfrm>
            <a:off x="848360" y="1825625"/>
            <a:ext cx="10515600" cy="4351338"/>
          </a:xfrm>
        </p:spPr>
        <p:txBody>
          <a:bodyPr/>
          <a:lstStyle/>
          <a:p>
            <a:pPr marL="0" indent="0">
              <a:buNone/>
            </a:pPr>
            <a:r>
              <a:rPr lang="en-US" dirty="0"/>
              <a:t>  </a:t>
            </a:r>
          </a:p>
        </p:txBody>
      </p:sp>
      <p:grpSp>
        <p:nvGrpSpPr>
          <p:cNvPr id="4" name="Group 3">
            <a:extLst>
              <a:ext uri="{FF2B5EF4-FFF2-40B4-BE49-F238E27FC236}">
                <a16:creationId xmlns:a16="http://schemas.microsoft.com/office/drawing/2014/main" id="{F23C5BD6-5088-46B2-B76A-C0DA6150B77B}"/>
              </a:ext>
            </a:extLst>
          </p:cNvPr>
          <p:cNvGrpSpPr/>
          <p:nvPr/>
        </p:nvGrpSpPr>
        <p:grpSpPr>
          <a:xfrm>
            <a:off x="695825" y="2604153"/>
            <a:ext cx="3682705" cy="3420409"/>
            <a:chOff x="3561573" y="143757"/>
            <a:chExt cx="3682705" cy="3420409"/>
          </a:xfrm>
        </p:grpSpPr>
        <p:grpSp>
          <p:nvGrpSpPr>
            <p:cNvPr id="5" name="Group 4">
              <a:extLst>
                <a:ext uri="{FF2B5EF4-FFF2-40B4-BE49-F238E27FC236}">
                  <a16:creationId xmlns:a16="http://schemas.microsoft.com/office/drawing/2014/main" id="{ABE1404C-7237-4686-8BB4-6935685C82AA}"/>
                </a:ext>
              </a:extLst>
            </p:cNvPr>
            <p:cNvGrpSpPr/>
            <p:nvPr/>
          </p:nvGrpSpPr>
          <p:grpSpPr>
            <a:xfrm>
              <a:off x="3561573" y="143757"/>
              <a:ext cx="3682705" cy="3141484"/>
              <a:chOff x="3561573" y="143757"/>
              <a:chExt cx="3682705" cy="3141484"/>
            </a:xfrm>
          </p:grpSpPr>
          <p:grpSp>
            <p:nvGrpSpPr>
              <p:cNvPr id="8" name="Group 7">
                <a:extLst>
                  <a:ext uri="{FF2B5EF4-FFF2-40B4-BE49-F238E27FC236}">
                    <a16:creationId xmlns:a16="http://schemas.microsoft.com/office/drawing/2014/main" id="{617EDCA2-ECA5-4394-9098-DC75C1ECD81E}"/>
                  </a:ext>
                </a:extLst>
              </p:cNvPr>
              <p:cNvGrpSpPr/>
              <p:nvPr/>
            </p:nvGrpSpPr>
            <p:grpSpPr>
              <a:xfrm>
                <a:off x="3951588" y="143757"/>
                <a:ext cx="3242821" cy="3101419"/>
                <a:chOff x="3403076" y="904973"/>
                <a:chExt cx="3242821" cy="3101419"/>
              </a:xfrm>
            </p:grpSpPr>
            <p:cxnSp>
              <p:nvCxnSpPr>
                <p:cNvPr id="21" name="Straight Connector 20">
                  <a:extLst>
                    <a:ext uri="{FF2B5EF4-FFF2-40B4-BE49-F238E27FC236}">
                      <a16:creationId xmlns:a16="http://schemas.microsoft.com/office/drawing/2014/main" id="{4A9E4028-D2BF-4A68-92BC-21DA437D7ACE}"/>
                    </a:ext>
                  </a:extLst>
                </p:cNvPr>
                <p:cNvCxnSpPr>
                  <a:cxnSpLocks/>
                </p:cNvCxnSpPr>
                <p:nvPr/>
              </p:nvCxnSpPr>
              <p:spPr>
                <a:xfrm>
                  <a:off x="3403076" y="904973"/>
                  <a:ext cx="0" cy="3101419"/>
                </a:xfrm>
                <a:prstGeom prst="line">
                  <a:avLst/>
                </a:prstGeom>
                <a:ln w="28575"/>
              </p:spPr>
              <p:style>
                <a:lnRef idx="1">
                  <a:schemeClr val="dk1"/>
                </a:lnRef>
                <a:fillRef idx="0">
                  <a:schemeClr val="dk1"/>
                </a:fillRef>
                <a:effectRef idx="0">
                  <a:schemeClr val="dk1"/>
                </a:effectRef>
                <a:fontRef idx="minor">
                  <a:schemeClr val="tx1"/>
                </a:fontRef>
              </p:style>
            </p:cxnSp>
            <p:cxnSp>
              <p:nvCxnSpPr>
                <p:cNvPr id="22" name="Straight Connector 21">
                  <a:extLst>
                    <a:ext uri="{FF2B5EF4-FFF2-40B4-BE49-F238E27FC236}">
                      <a16:creationId xmlns:a16="http://schemas.microsoft.com/office/drawing/2014/main" id="{F4AA20F4-D7F3-4F3A-95C2-8A47ADADDC17}"/>
                    </a:ext>
                  </a:extLst>
                </p:cNvPr>
                <p:cNvCxnSpPr/>
                <p:nvPr/>
              </p:nvCxnSpPr>
              <p:spPr>
                <a:xfrm>
                  <a:off x="3403076" y="4006392"/>
                  <a:ext cx="3242821" cy="0"/>
                </a:xfrm>
                <a:prstGeom prst="line">
                  <a:avLst/>
                </a:prstGeom>
                <a:ln w="28575"/>
              </p:spPr>
              <p:style>
                <a:lnRef idx="1">
                  <a:schemeClr val="dk1"/>
                </a:lnRef>
                <a:fillRef idx="0">
                  <a:schemeClr val="dk1"/>
                </a:fillRef>
                <a:effectRef idx="0">
                  <a:schemeClr val="dk1"/>
                </a:effectRef>
                <a:fontRef idx="minor">
                  <a:schemeClr val="tx1"/>
                </a:fontRef>
              </p:style>
            </p:cxnSp>
          </p:grpSp>
          <p:cxnSp>
            <p:nvCxnSpPr>
              <p:cNvPr id="9" name="Straight Connector 8">
                <a:extLst>
                  <a:ext uri="{FF2B5EF4-FFF2-40B4-BE49-F238E27FC236}">
                    <a16:creationId xmlns:a16="http://schemas.microsoft.com/office/drawing/2014/main" id="{E6889666-AE8C-4C4F-B69D-9EC9CD35DAB6}"/>
                  </a:ext>
                </a:extLst>
              </p:cNvPr>
              <p:cNvCxnSpPr/>
              <p:nvPr/>
            </p:nvCxnSpPr>
            <p:spPr>
              <a:xfrm>
                <a:off x="4270342" y="273377"/>
                <a:ext cx="2413262" cy="2642532"/>
              </a:xfrm>
              <a:prstGeom prst="line">
                <a:avLst/>
              </a:prstGeom>
              <a:ln w="28575">
                <a:solidFill>
                  <a:schemeClr val="accent6">
                    <a:lumMod val="75000"/>
                  </a:schemeClr>
                </a:solidFill>
              </a:ln>
            </p:spPr>
            <p:style>
              <a:lnRef idx="1">
                <a:schemeClr val="accent1"/>
              </a:lnRef>
              <a:fillRef idx="0">
                <a:schemeClr val="accent1"/>
              </a:fillRef>
              <a:effectRef idx="0">
                <a:schemeClr val="accent1"/>
              </a:effectRef>
              <a:fontRef idx="minor">
                <a:schemeClr val="tx1"/>
              </a:fontRef>
            </p:style>
          </p:cxnSp>
          <p:cxnSp>
            <p:nvCxnSpPr>
              <p:cNvPr id="10" name="Straight Connector 9">
                <a:extLst>
                  <a:ext uri="{FF2B5EF4-FFF2-40B4-BE49-F238E27FC236}">
                    <a16:creationId xmlns:a16="http://schemas.microsoft.com/office/drawing/2014/main" id="{7E19915B-2B99-4DEC-8BBC-C74D44004EF0}"/>
                  </a:ext>
                </a:extLst>
              </p:cNvPr>
              <p:cNvCxnSpPr/>
              <p:nvPr/>
            </p:nvCxnSpPr>
            <p:spPr>
              <a:xfrm>
                <a:off x="3951588" y="1432874"/>
                <a:ext cx="1355703" cy="0"/>
              </a:xfrm>
              <a:prstGeom prst="line">
                <a:avLst/>
              </a:prstGeom>
              <a:ln>
                <a:solidFill>
                  <a:schemeClr val="tx1">
                    <a:lumMod val="95000"/>
                    <a:lumOff val="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11" name="Straight Connector 10">
                <a:extLst>
                  <a:ext uri="{FF2B5EF4-FFF2-40B4-BE49-F238E27FC236}">
                    <a16:creationId xmlns:a16="http://schemas.microsoft.com/office/drawing/2014/main" id="{C658EC30-7691-4E4A-B338-F8126BA37E39}"/>
                  </a:ext>
                </a:extLst>
              </p:cNvPr>
              <p:cNvCxnSpPr/>
              <p:nvPr/>
            </p:nvCxnSpPr>
            <p:spPr>
              <a:xfrm>
                <a:off x="5288437" y="1414021"/>
                <a:ext cx="0" cy="1831155"/>
              </a:xfrm>
              <a:prstGeom prst="line">
                <a:avLst/>
              </a:prstGeom>
              <a:ln>
                <a:solidFill>
                  <a:schemeClr val="tx1">
                    <a:lumMod val="95000"/>
                    <a:lumOff val="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12" name="Straight Connector 11">
                <a:extLst>
                  <a:ext uri="{FF2B5EF4-FFF2-40B4-BE49-F238E27FC236}">
                    <a16:creationId xmlns:a16="http://schemas.microsoft.com/office/drawing/2014/main" id="{78144275-8030-4076-9C90-95771BF1B0DC}"/>
                  </a:ext>
                </a:extLst>
              </p:cNvPr>
              <p:cNvCxnSpPr/>
              <p:nvPr/>
            </p:nvCxnSpPr>
            <p:spPr>
              <a:xfrm>
                <a:off x="3951588" y="1989056"/>
                <a:ext cx="2986540" cy="0"/>
              </a:xfrm>
              <a:prstGeom prst="line">
                <a:avLst/>
              </a:prstGeom>
              <a:ln w="28575">
                <a:prstDash val="lgDash"/>
              </a:ln>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CAB193F2-BFB6-447D-92CE-005054A35CD1}"/>
                  </a:ext>
                </a:extLst>
              </p:cNvPr>
              <p:cNvCxnSpPr/>
              <p:nvPr/>
            </p:nvCxnSpPr>
            <p:spPr>
              <a:xfrm>
                <a:off x="3951588" y="2102177"/>
                <a:ext cx="1996725" cy="0"/>
              </a:xfrm>
              <a:prstGeom prst="line">
                <a:avLst/>
              </a:prstGeom>
              <a:ln>
                <a:solidFill>
                  <a:schemeClr val="tx1">
                    <a:lumMod val="95000"/>
                    <a:lumOff val="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14" name="Straight Connector 13">
                <a:extLst>
                  <a:ext uri="{FF2B5EF4-FFF2-40B4-BE49-F238E27FC236}">
                    <a16:creationId xmlns:a16="http://schemas.microsoft.com/office/drawing/2014/main" id="{BB7A3817-45BD-473D-9966-0DB305809CC4}"/>
                  </a:ext>
                </a:extLst>
              </p:cNvPr>
              <p:cNvCxnSpPr/>
              <p:nvPr/>
            </p:nvCxnSpPr>
            <p:spPr>
              <a:xfrm>
                <a:off x="5957740" y="2092751"/>
                <a:ext cx="0" cy="1192490"/>
              </a:xfrm>
              <a:prstGeom prst="line">
                <a:avLst/>
              </a:prstGeom>
              <a:ln>
                <a:solidFill>
                  <a:schemeClr val="tx1">
                    <a:lumMod val="95000"/>
                    <a:lumOff val="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24CF9DCE-7056-42D0-AA9E-64EA561FC4C1}"/>
                  </a:ext>
                </a:extLst>
              </p:cNvPr>
              <p:cNvCxnSpPr/>
              <p:nvPr/>
            </p:nvCxnSpPr>
            <p:spPr>
              <a:xfrm>
                <a:off x="3951588" y="2733773"/>
                <a:ext cx="2986540" cy="0"/>
              </a:xfrm>
              <a:prstGeom prst="line">
                <a:avLst/>
              </a:prstGeom>
              <a:ln w="28575">
                <a:solidFill>
                  <a:srgbClr val="C00000"/>
                </a:solidFill>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80CB7980-545D-4432-BA8C-DB88B782F937}"/>
                  </a:ext>
                </a:extLst>
              </p:cNvPr>
              <p:cNvSpPr txBox="1"/>
              <p:nvPr/>
            </p:nvSpPr>
            <p:spPr>
              <a:xfrm>
                <a:off x="3561573" y="1197207"/>
                <a:ext cx="426720" cy="369332"/>
              </a:xfrm>
              <a:prstGeom prst="rect">
                <a:avLst/>
              </a:prstGeom>
              <a:noFill/>
            </p:spPr>
            <p:txBody>
              <a:bodyPr wrap="none" rtlCol="0">
                <a:spAutoFit/>
              </a:bodyPr>
              <a:lstStyle/>
              <a:p>
                <a:r>
                  <a:rPr lang="en-US" dirty="0"/>
                  <a:t>P</a:t>
                </a:r>
                <a:r>
                  <a:rPr lang="en-US" baseline="-25000" dirty="0"/>
                  <a:t>m</a:t>
                </a:r>
                <a:endParaRPr lang="en-US" dirty="0"/>
              </a:p>
            </p:txBody>
          </p:sp>
          <p:sp>
            <p:nvSpPr>
              <p:cNvPr id="17" name="TextBox 16">
                <a:extLst>
                  <a:ext uri="{FF2B5EF4-FFF2-40B4-BE49-F238E27FC236}">
                    <a16:creationId xmlns:a16="http://schemas.microsoft.com/office/drawing/2014/main" id="{1D115BA2-E33C-4E04-BAC7-E054B983AA0E}"/>
                  </a:ext>
                </a:extLst>
              </p:cNvPr>
              <p:cNvSpPr txBox="1"/>
              <p:nvPr/>
            </p:nvSpPr>
            <p:spPr>
              <a:xfrm>
                <a:off x="3561573" y="1889231"/>
                <a:ext cx="367408" cy="369332"/>
              </a:xfrm>
              <a:prstGeom prst="rect">
                <a:avLst/>
              </a:prstGeom>
              <a:noFill/>
            </p:spPr>
            <p:txBody>
              <a:bodyPr wrap="none" rtlCol="0">
                <a:spAutoFit/>
              </a:bodyPr>
              <a:lstStyle/>
              <a:p>
                <a:r>
                  <a:rPr lang="en-US" dirty="0"/>
                  <a:t>P</a:t>
                </a:r>
                <a:r>
                  <a:rPr lang="en-US" baseline="-25000" dirty="0"/>
                  <a:t>L</a:t>
                </a:r>
                <a:endParaRPr lang="en-US" dirty="0"/>
              </a:p>
            </p:txBody>
          </p:sp>
          <p:sp>
            <p:nvSpPr>
              <p:cNvPr id="18" name="TextBox 17">
                <a:extLst>
                  <a:ext uri="{FF2B5EF4-FFF2-40B4-BE49-F238E27FC236}">
                    <a16:creationId xmlns:a16="http://schemas.microsoft.com/office/drawing/2014/main" id="{2A5ED3BE-3F79-4BB2-8A0C-1BEBBD351C4F}"/>
                  </a:ext>
                </a:extLst>
              </p:cNvPr>
              <p:cNvSpPr txBox="1"/>
              <p:nvPr/>
            </p:nvSpPr>
            <p:spPr>
              <a:xfrm>
                <a:off x="6812750" y="2435477"/>
                <a:ext cx="431528" cy="369332"/>
              </a:xfrm>
              <a:prstGeom prst="rect">
                <a:avLst/>
              </a:prstGeom>
              <a:noFill/>
            </p:spPr>
            <p:txBody>
              <a:bodyPr wrap="none" rtlCol="0">
                <a:spAutoFit/>
              </a:bodyPr>
              <a:lstStyle/>
              <a:p>
                <a:r>
                  <a:rPr lang="en-US" dirty="0"/>
                  <a:t>C</a:t>
                </a:r>
                <a:r>
                  <a:rPr lang="en-US" baseline="-25000" dirty="0"/>
                  <a:t>m</a:t>
                </a:r>
                <a:endParaRPr lang="en-US" dirty="0"/>
              </a:p>
            </p:txBody>
          </p:sp>
          <p:sp>
            <p:nvSpPr>
              <p:cNvPr id="19" name="TextBox 18">
                <a:extLst>
                  <a:ext uri="{FF2B5EF4-FFF2-40B4-BE49-F238E27FC236}">
                    <a16:creationId xmlns:a16="http://schemas.microsoft.com/office/drawing/2014/main" id="{61399344-187E-4D8B-AE91-CCB81AD4C15D}"/>
                  </a:ext>
                </a:extLst>
              </p:cNvPr>
              <p:cNvSpPr txBox="1"/>
              <p:nvPr/>
            </p:nvSpPr>
            <p:spPr>
              <a:xfrm>
                <a:off x="6748385" y="1686891"/>
                <a:ext cx="383438" cy="369332"/>
              </a:xfrm>
              <a:prstGeom prst="rect">
                <a:avLst/>
              </a:prstGeom>
              <a:noFill/>
            </p:spPr>
            <p:txBody>
              <a:bodyPr wrap="none" rtlCol="0">
                <a:spAutoFit/>
              </a:bodyPr>
              <a:lstStyle/>
              <a:p>
                <a:r>
                  <a:rPr lang="en-US" dirty="0"/>
                  <a:t>C</a:t>
                </a:r>
                <a:r>
                  <a:rPr lang="en-US" baseline="-25000" dirty="0"/>
                  <a:t>E</a:t>
                </a:r>
                <a:endParaRPr lang="en-US" dirty="0"/>
              </a:p>
            </p:txBody>
          </p:sp>
          <p:sp>
            <p:nvSpPr>
              <p:cNvPr id="20" name="TextBox 19">
                <a:extLst>
                  <a:ext uri="{FF2B5EF4-FFF2-40B4-BE49-F238E27FC236}">
                    <a16:creationId xmlns:a16="http://schemas.microsoft.com/office/drawing/2014/main" id="{78ECAE58-FB26-4009-AA9A-499B8E55D57D}"/>
                  </a:ext>
                </a:extLst>
              </p:cNvPr>
              <p:cNvSpPr txBox="1"/>
              <p:nvPr/>
            </p:nvSpPr>
            <p:spPr>
              <a:xfrm>
                <a:off x="5245665" y="1108322"/>
                <a:ext cx="369012" cy="369332"/>
              </a:xfrm>
              <a:prstGeom prst="rect">
                <a:avLst/>
              </a:prstGeom>
              <a:noFill/>
            </p:spPr>
            <p:txBody>
              <a:bodyPr wrap="none" rtlCol="0">
                <a:spAutoFit/>
              </a:bodyPr>
              <a:lstStyle/>
              <a:p>
                <a:r>
                  <a:rPr lang="en-US" dirty="0"/>
                  <a:t>m</a:t>
                </a:r>
              </a:p>
            </p:txBody>
          </p:sp>
        </p:grpSp>
        <p:sp>
          <p:nvSpPr>
            <p:cNvPr id="6" name="TextBox 5">
              <a:extLst>
                <a:ext uri="{FF2B5EF4-FFF2-40B4-BE49-F238E27FC236}">
                  <a16:creationId xmlns:a16="http://schemas.microsoft.com/office/drawing/2014/main" id="{CDC36FD4-591E-47CE-B6B3-AA9D763DABBF}"/>
                </a:ext>
              </a:extLst>
            </p:cNvPr>
            <p:cNvSpPr txBox="1"/>
            <p:nvPr/>
          </p:nvSpPr>
          <p:spPr>
            <a:xfrm>
              <a:off x="5113203" y="3194834"/>
              <a:ext cx="463588" cy="369332"/>
            </a:xfrm>
            <a:prstGeom prst="rect">
              <a:avLst/>
            </a:prstGeom>
            <a:noFill/>
          </p:spPr>
          <p:txBody>
            <a:bodyPr wrap="none" rtlCol="0">
              <a:spAutoFit/>
            </a:bodyPr>
            <a:lstStyle/>
            <a:p>
              <a:r>
                <a:rPr lang="en-US" dirty="0" err="1"/>
                <a:t>Q</a:t>
              </a:r>
              <a:r>
                <a:rPr lang="en-US" baseline="-25000" dirty="0" err="1"/>
                <a:t>m</a:t>
              </a:r>
              <a:endParaRPr lang="en-US" dirty="0"/>
            </a:p>
          </p:txBody>
        </p:sp>
        <p:sp>
          <p:nvSpPr>
            <p:cNvPr id="7" name="TextBox 6">
              <a:extLst>
                <a:ext uri="{FF2B5EF4-FFF2-40B4-BE49-F238E27FC236}">
                  <a16:creationId xmlns:a16="http://schemas.microsoft.com/office/drawing/2014/main" id="{2BAABC61-25D8-4662-8584-F1136C1F6AD4}"/>
                </a:ext>
              </a:extLst>
            </p:cNvPr>
            <p:cNvSpPr txBox="1"/>
            <p:nvPr/>
          </p:nvSpPr>
          <p:spPr>
            <a:xfrm>
              <a:off x="5746174" y="3187599"/>
              <a:ext cx="404278" cy="369332"/>
            </a:xfrm>
            <a:prstGeom prst="rect">
              <a:avLst/>
            </a:prstGeom>
            <a:noFill/>
          </p:spPr>
          <p:txBody>
            <a:bodyPr wrap="none" rtlCol="0">
              <a:spAutoFit/>
            </a:bodyPr>
            <a:lstStyle/>
            <a:p>
              <a:r>
                <a:rPr lang="en-US" dirty="0" err="1"/>
                <a:t>Q</a:t>
              </a:r>
              <a:r>
                <a:rPr lang="en-US" baseline="-25000" dirty="0" err="1"/>
                <a:t>L</a:t>
              </a:r>
              <a:endParaRPr lang="en-US" dirty="0"/>
            </a:p>
          </p:txBody>
        </p:sp>
      </p:grpSp>
      <p:sp>
        <p:nvSpPr>
          <p:cNvPr id="23" name="TextBox 22">
            <a:extLst>
              <a:ext uri="{FF2B5EF4-FFF2-40B4-BE49-F238E27FC236}">
                <a16:creationId xmlns:a16="http://schemas.microsoft.com/office/drawing/2014/main" id="{5198B600-9B18-453E-843D-D94634143B65}"/>
              </a:ext>
            </a:extLst>
          </p:cNvPr>
          <p:cNvSpPr txBox="1"/>
          <p:nvPr/>
        </p:nvSpPr>
        <p:spPr>
          <a:xfrm>
            <a:off x="3817856" y="1555716"/>
            <a:ext cx="7773422" cy="2031325"/>
          </a:xfrm>
          <a:prstGeom prst="rect">
            <a:avLst/>
          </a:prstGeom>
          <a:noFill/>
          <a:ln>
            <a:solidFill>
              <a:schemeClr val="tx1"/>
            </a:solidFill>
          </a:ln>
        </p:spPr>
        <p:txBody>
          <a:bodyPr wrap="square" rtlCol="0">
            <a:spAutoFit/>
          </a:bodyPr>
          <a:lstStyle/>
          <a:p>
            <a:r>
              <a:rPr lang="en-US" b="1" dirty="0">
                <a:solidFill>
                  <a:srgbClr val="0070C0"/>
                </a:solidFill>
              </a:rPr>
              <a:t>Diagram shows rapid entrant with a cost disadvantage C</a:t>
            </a:r>
            <a:r>
              <a:rPr lang="en-US" b="1" baseline="-25000" dirty="0">
                <a:solidFill>
                  <a:srgbClr val="0070C0"/>
                </a:solidFill>
              </a:rPr>
              <a:t>E</a:t>
            </a:r>
            <a:r>
              <a:rPr lang="en-US" b="1" dirty="0">
                <a:solidFill>
                  <a:srgbClr val="0070C0"/>
                </a:solidFill>
              </a:rPr>
              <a:t> &gt; Cm, but its variable costs C</a:t>
            </a:r>
            <a:r>
              <a:rPr lang="en-US" b="1" baseline="-25000" dirty="0">
                <a:solidFill>
                  <a:srgbClr val="0070C0"/>
                </a:solidFill>
              </a:rPr>
              <a:t>E</a:t>
            </a:r>
            <a:r>
              <a:rPr lang="en-US" b="1" dirty="0">
                <a:solidFill>
                  <a:srgbClr val="0070C0"/>
                </a:solidFill>
              </a:rPr>
              <a:t> are less than the monopoly price Pm.  </a:t>
            </a:r>
            <a:r>
              <a:rPr lang="en-US" b="1" dirty="0">
                <a:solidFill>
                  <a:srgbClr val="C00000"/>
                </a:solidFill>
              </a:rPr>
              <a:t>So, the monopolist (or merged firm) cannot ignore the potential of entry.  </a:t>
            </a:r>
          </a:p>
          <a:p>
            <a:endParaRPr lang="en-US" b="1" dirty="0">
              <a:solidFill>
                <a:srgbClr val="C00000"/>
              </a:solidFill>
            </a:endParaRPr>
          </a:p>
          <a:p>
            <a:r>
              <a:rPr lang="en-US" b="1" dirty="0">
                <a:solidFill>
                  <a:srgbClr val="0070C0"/>
                </a:solidFill>
              </a:rPr>
              <a:t>If it faces a threat of entry from this entrant, its </a:t>
            </a:r>
            <a:r>
              <a:rPr lang="en-US" b="1" dirty="0">
                <a:solidFill>
                  <a:srgbClr val="C00000"/>
                </a:solidFill>
              </a:rPr>
              <a:t>price increases are limited to a price level (slightly) below the entrant’s variable costs. This price is called the “Limit Price.”</a:t>
            </a:r>
            <a:endParaRPr lang="en-US" b="1" dirty="0">
              <a:solidFill>
                <a:srgbClr val="0070C0"/>
              </a:solidFill>
            </a:endParaRPr>
          </a:p>
        </p:txBody>
      </p:sp>
      <p:sp>
        <p:nvSpPr>
          <p:cNvPr id="25" name="TextBox 24">
            <a:extLst>
              <a:ext uri="{FF2B5EF4-FFF2-40B4-BE49-F238E27FC236}">
                <a16:creationId xmlns:a16="http://schemas.microsoft.com/office/drawing/2014/main" id="{EBB9732D-8FDB-4663-88D5-D0BEA216022B}"/>
              </a:ext>
            </a:extLst>
          </p:cNvPr>
          <p:cNvSpPr txBox="1"/>
          <p:nvPr/>
        </p:nvSpPr>
        <p:spPr>
          <a:xfrm>
            <a:off x="4835951" y="4178506"/>
            <a:ext cx="7126663" cy="2308324"/>
          </a:xfrm>
          <a:prstGeom prst="rect">
            <a:avLst/>
          </a:prstGeom>
          <a:solidFill>
            <a:srgbClr val="FFFF00"/>
          </a:solidFill>
          <a:ln>
            <a:solidFill>
              <a:schemeClr val="tx1"/>
            </a:solidFill>
          </a:ln>
        </p:spPr>
        <p:txBody>
          <a:bodyPr wrap="square" rtlCol="0">
            <a:spAutoFit/>
          </a:bodyPr>
          <a:lstStyle/>
          <a:p>
            <a:r>
              <a:rPr lang="en-US" b="1" dirty="0">
                <a:solidFill>
                  <a:srgbClr val="C00000"/>
                </a:solidFill>
              </a:rPr>
              <a:t>                            </a:t>
            </a:r>
            <a:r>
              <a:rPr lang="en-US" b="1" u="sng" dirty="0">
                <a:solidFill>
                  <a:srgbClr val="C00000"/>
                </a:solidFill>
              </a:rPr>
              <a:t>Extending the analysis</a:t>
            </a:r>
            <a:r>
              <a:rPr lang="en-US" b="1" dirty="0">
                <a:solidFill>
                  <a:srgbClr val="C00000"/>
                </a:solidFill>
              </a:rPr>
              <a:t> </a:t>
            </a:r>
            <a:br>
              <a:rPr lang="en-US" b="1" dirty="0">
                <a:solidFill>
                  <a:srgbClr val="C00000"/>
                </a:solidFill>
              </a:rPr>
            </a:br>
            <a:r>
              <a:rPr lang="en-US" b="1" dirty="0">
                <a:solidFill>
                  <a:srgbClr val="C00000"/>
                </a:solidFill>
              </a:rPr>
              <a:t>With differentiated products, entry costs and perhaps rising marginal costs of the entrant, the dominant firm may not limit price.  Instead, it may reduce price somewhat below monopoly price, but deny entrant MVS.   </a:t>
            </a:r>
            <a:br>
              <a:rPr lang="en-US" b="1" dirty="0">
                <a:solidFill>
                  <a:srgbClr val="C00000"/>
                </a:solidFill>
              </a:rPr>
            </a:br>
            <a:br>
              <a:rPr lang="en-US" b="1" dirty="0">
                <a:solidFill>
                  <a:srgbClr val="C00000"/>
                </a:solidFill>
              </a:rPr>
            </a:br>
            <a:r>
              <a:rPr lang="en-US" b="1" dirty="0">
                <a:solidFill>
                  <a:srgbClr val="C00000"/>
                </a:solidFill>
              </a:rPr>
              <a:t>Or it may simply cede a small share to the entrant, while maintaining monopoly prices and a monopoly level market share</a:t>
            </a:r>
          </a:p>
        </p:txBody>
      </p:sp>
    </p:spTree>
    <p:extLst>
      <p:ext uri="{BB962C8B-B14F-4D97-AF65-F5344CB8AC3E}">
        <p14:creationId xmlns:p14="http://schemas.microsoft.com/office/powerpoint/2010/main" val="422867867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A7DACE0-F379-425E-B4C1-DD25FA480190}"/>
              </a:ext>
            </a:extLst>
          </p:cNvPr>
          <p:cNvSpPr>
            <a:spLocks noGrp="1"/>
          </p:cNvSpPr>
          <p:nvPr>
            <p:ph type="title"/>
          </p:nvPr>
        </p:nvSpPr>
        <p:spPr>
          <a:xfrm>
            <a:off x="708025" y="2700338"/>
            <a:ext cx="10515600" cy="2852737"/>
          </a:xfrm>
        </p:spPr>
        <p:txBody>
          <a:bodyPr>
            <a:normAutofit fontScale="90000"/>
          </a:bodyPr>
          <a:lstStyle/>
          <a:p>
            <a:pPr algn="ctr"/>
            <a:r>
              <a:rPr lang="en-US" sz="3200" i="1" dirty="0"/>
              <a:t>My Own Views On Potential Reforms</a:t>
            </a:r>
            <a:br>
              <a:rPr lang="en-US" sz="3200" i="1" dirty="0"/>
            </a:br>
            <a:br>
              <a:rPr lang="en-US" sz="3200" i="1" dirty="0"/>
            </a:br>
            <a:r>
              <a:rPr lang="en-US" sz="3200" i="1" dirty="0"/>
              <a:t>-- and the Separate Views of House Judiciary Committee --</a:t>
            </a:r>
            <a:br>
              <a:rPr lang="en-US" sz="3200" i="1" dirty="0"/>
            </a:br>
            <a:br>
              <a:rPr lang="en-US" sz="3200" i="1" dirty="0"/>
            </a:br>
            <a:br>
              <a:rPr lang="en-US" sz="3200" i="1" dirty="0"/>
            </a:br>
            <a:br>
              <a:rPr lang="en-US" sz="3200" i="1" dirty="0"/>
            </a:br>
            <a:br>
              <a:rPr lang="en-US" sz="3200" i="1" dirty="0"/>
            </a:br>
            <a:r>
              <a:rPr lang="en-US" sz="3200" i="1" dirty="0"/>
              <a:t>(If Time)</a:t>
            </a:r>
          </a:p>
        </p:txBody>
      </p:sp>
      <p:sp>
        <p:nvSpPr>
          <p:cNvPr id="3" name="Text Placeholder 2">
            <a:extLst>
              <a:ext uri="{FF2B5EF4-FFF2-40B4-BE49-F238E27FC236}">
                <a16:creationId xmlns:a16="http://schemas.microsoft.com/office/drawing/2014/main" id="{3BDFCE42-21F5-41FA-97F2-F994838AF4B3}"/>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86829CEC-4965-4BF2-A231-457735E0F916}"/>
              </a:ext>
            </a:extLst>
          </p:cNvPr>
          <p:cNvSpPr>
            <a:spLocks noGrp="1"/>
          </p:cNvSpPr>
          <p:nvPr>
            <p:ph type="sldNum" sz="quarter" idx="12"/>
          </p:nvPr>
        </p:nvSpPr>
        <p:spPr/>
        <p:txBody>
          <a:bodyPr/>
          <a:lstStyle/>
          <a:p>
            <a:fld id="{22A1B923-FE3D-4667-93FD-F1188A614F21}" type="slidenum">
              <a:rPr lang="en-US" smtClean="0"/>
              <a:t>29</a:t>
            </a:fld>
            <a:endParaRPr lang="en-US"/>
          </a:p>
        </p:txBody>
      </p:sp>
    </p:spTree>
    <p:extLst>
      <p:ext uri="{BB962C8B-B14F-4D97-AF65-F5344CB8AC3E}">
        <p14:creationId xmlns:p14="http://schemas.microsoft.com/office/powerpoint/2010/main" val="72176194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F7D5C8E-E615-4DB9-8D58-503446A9BA1E}"/>
              </a:ext>
            </a:extLst>
          </p:cNvPr>
          <p:cNvSpPr>
            <a:spLocks noGrp="1"/>
          </p:cNvSpPr>
          <p:nvPr>
            <p:ph type="title"/>
          </p:nvPr>
        </p:nvSpPr>
        <p:spPr/>
        <p:txBody>
          <a:bodyPr>
            <a:normAutofit/>
          </a:bodyPr>
          <a:lstStyle/>
          <a:p>
            <a:pPr algn="ctr"/>
            <a:r>
              <a:rPr lang="en-US" dirty="0">
                <a:latin typeface="Times New Roman" panose="02020603050405020304" pitchFamily="18" charset="0"/>
                <a:cs typeface="Times New Roman" panose="02020603050405020304" pitchFamily="18" charset="0"/>
              </a:rPr>
              <a:t>Overview of Predatory Pricing:</a:t>
            </a:r>
            <a:br>
              <a:rPr lang="en-US" dirty="0">
                <a:latin typeface="Times New Roman" panose="02020603050405020304" pitchFamily="18" charset="0"/>
                <a:cs typeface="Times New Roman" panose="02020603050405020304" pitchFamily="18" charset="0"/>
              </a:rPr>
            </a:br>
            <a:r>
              <a:rPr lang="en-US" dirty="0">
                <a:latin typeface="Times New Roman" panose="02020603050405020304" pitchFamily="18" charset="0"/>
                <a:cs typeface="Times New Roman" panose="02020603050405020304" pitchFamily="18" charset="0"/>
              </a:rPr>
              <a:t>Conduct. Anticompetitive Theory, Policy &amp; Law</a:t>
            </a:r>
          </a:p>
        </p:txBody>
      </p:sp>
      <p:sp>
        <p:nvSpPr>
          <p:cNvPr id="3" name="Text Placeholder 2">
            <a:extLst>
              <a:ext uri="{FF2B5EF4-FFF2-40B4-BE49-F238E27FC236}">
                <a16:creationId xmlns:a16="http://schemas.microsoft.com/office/drawing/2014/main" id="{A368A552-F67E-4E6B-9209-749D8A2D1C2E}"/>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5A28F1D0-899A-4B9B-AFDC-970EFED64D3F}"/>
              </a:ext>
            </a:extLst>
          </p:cNvPr>
          <p:cNvSpPr>
            <a:spLocks noGrp="1"/>
          </p:cNvSpPr>
          <p:nvPr>
            <p:ph type="sldNum" sz="quarter" idx="12"/>
          </p:nvPr>
        </p:nvSpPr>
        <p:spPr/>
        <p:txBody>
          <a:bodyPr/>
          <a:lstStyle/>
          <a:p>
            <a:fld id="{C62BE4E1-E33C-4146-86BB-F757879F36D6}" type="slidenum">
              <a:rPr lang="en-US" smtClean="0"/>
              <a:t>3</a:t>
            </a:fld>
            <a:endParaRPr lang="en-US"/>
          </a:p>
        </p:txBody>
      </p:sp>
    </p:spTree>
    <p:extLst>
      <p:ext uri="{BB962C8B-B14F-4D97-AF65-F5344CB8AC3E}">
        <p14:creationId xmlns:p14="http://schemas.microsoft.com/office/powerpoint/2010/main" val="1552797397"/>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Recall Decision Theory Approach to Legal Standards</a:t>
            </a:r>
          </a:p>
        </p:txBody>
      </p:sp>
      <p:sp>
        <p:nvSpPr>
          <p:cNvPr id="3" name="Content Placeholder 2"/>
          <p:cNvSpPr>
            <a:spLocks noGrp="1"/>
          </p:cNvSpPr>
          <p:nvPr>
            <p:ph idx="1"/>
          </p:nvPr>
        </p:nvSpPr>
        <p:spPr>
          <a:xfrm>
            <a:off x="838200" y="1584325"/>
            <a:ext cx="8772525" cy="5032375"/>
          </a:xfrm>
        </p:spPr>
        <p:txBody>
          <a:bodyPr>
            <a:normAutofit fontScale="92500" lnSpcReduction="10000"/>
          </a:bodyPr>
          <a:lstStyle/>
          <a:p>
            <a:r>
              <a:rPr lang="en-US" sz="2000" dirty="0">
                <a:solidFill>
                  <a:srgbClr val="C00000"/>
                </a:solidFill>
              </a:rPr>
              <a:t>Courts inevitably make decisions with imperfect information</a:t>
            </a:r>
          </a:p>
          <a:p>
            <a:pPr lvl="1"/>
            <a:r>
              <a:rPr lang="en-US" sz="1800" dirty="0"/>
              <a:t>Certainty or near-certainty is infeasible </a:t>
            </a:r>
          </a:p>
          <a:p>
            <a:pPr lvl="1"/>
            <a:r>
              <a:rPr lang="en-US" sz="1800" dirty="0"/>
              <a:t>Requirement of near-certainty disadvantages the plaintiff because it has the initial and ultimate burden</a:t>
            </a:r>
          </a:p>
          <a:p>
            <a:pPr lvl="1"/>
            <a:r>
              <a:rPr lang="en-US" sz="1800" dirty="0"/>
              <a:t>Information is not costless</a:t>
            </a:r>
            <a:br>
              <a:rPr lang="en-US" sz="1800" dirty="0"/>
            </a:br>
            <a:endParaRPr lang="en-US" sz="1800" dirty="0"/>
          </a:p>
          <a:p>
            <a:r>
              <a:rPr lang="en-US" sz="2000" dirty="0">
                <a:solidFill>
                  <a:srgbClr val="C00000"/>
                </a:solidFill>
              </a:rPr>
              <a:t>Ex post errors are inevitable</a:t>
            </a:r>
          </a:p>
          <a:p>
            <a:pPr lvl="1"/>
            <a:r>
              <a:rPr lang="en-US" sz="1800" dirty="0"/>
              <a:t>False positives = erroneous convictions &amp; over-deterrence</a:t>
            </a:r>
          </a:p>
          <a:p>
            <a:pPr lvl="1"/>
            <a:r>
              <a:rPr lang="en-US" sz="1800" dirty="0"/>
              <a:t>False negatives = erroneous acquittals &amp; under-deterrence</a:t>
            </a:r>
          </a:p>
          <a:p>
            <a:pPr lvl="1"/>
            <a:r>
              <a:rPr lang="en-US" sz="2000" dirty="0"/>
              <a:t>Achieving optimal deterrence is difficult because deterrence effects are subtle; even false positives can lead to under-deterrence</a:t>
            </a:r>
            <a:br>
              <a:rPr lang="en-US" sz="2000" dirty="0"/>
            </a:br>
            <a:endParaRPr lang="en-US" sz="2000" dirty="0"/>
          </a:p>
          <a:p>
            <a:pPr marL="228600" lvl="1">
              <a:spcBef>
                <a:spcPts val="1000"/>
              </a:spcBef>
            </a:pPr>
            <a:r>
              <a:rPr lang="en-US" sz="2000" dirty="0">
                <a:solidFill>
                  <a:srgbClr val="C00000"/>
                </a:solidFill>
              </a:rPr>
              <a:t>But legal standards should not commit ex ante errors by seeking to </a:t>
            </a:r>
            <a:br>
              <a:rPr lang="en-US" sz="2000" dirty="0">
                <a:solidFill>
                  <a:srgbClr val="C00000"/>
                </a:solidFill>
              </a:rPr>
            </a:br>
            <a:r>
              <a:rPr lang="en-US" sz="2000" dirty="0">
                <a:solidFill>
                  <a:srgbClr val="C00000"/>
                </a:solidFill>
              </a:rPr>
              <a:t>eliminate ex post errors</a:t>
            </a:r>
          </a:p>
          <a:p>
            <a:pPr marL="685800" lvl="2">
              <a:spcBef>
                <a:spcPts val="1000"/>
              </a:spcBef>
            </a:pPr>
            <a:r>
              <a:rPr lang="en-US" dirty="0"/>
              <a:t>Broad and mistaken ex ante assumptions about markets, conduct and institutions can bias the legal decision process in favor of defendants and non-intervention, leading to an increased risk of false negatives</a:t>
            </a:r>
            <a:endParaRPr lang="en-US" sz="1600" dirty="0"/>
          </a:p>
          <a:p>
            <a:pPr marL="0" indent="0">
              <a:buNone/>
            </a:pPr>
            <a:endParaRPr lang="en-US" sz="2000" dirty="0"/>
          </a:p>
        </p:txBody>
      </p:sp>
      <p:sp>
        <p:nvSpPr>
          <p:cNvPr id="4" name="Slide Number Placeholder 3"/>
          <p:cNvSpPr>
            <a:spLocks noGrp="1"/>
          </p:cNvSpPr>
          <p:nvPr>
            <p:ph type="sldNum" sz="quarter" idx="12"/>
          </p:nvPr>
        </p:nvSpPr>
        <p:spPr>
          <a:xfrm>
            <a:off x="8610600" y="6311900"/>
            <a:ext cx="2743200" cy="365125"/>
          </a:xfrm>
        </p:spPr>
        <p:txBody>
          <a:bodyPr/>
          <a:lstStyle/>
          <a:p>
            <a:fld id="{AB1EBE80-74D7-4BE6-8BF9-BE47E46C85C3}" type="slidenum">
              <a:rPr lang="en-US" smtClean="0"/>
              <a:t>30</a:t>
            </a:fld>
            <a:endParaRPr lang="en-US"/>
          </a:p>
        </p:txBody>
      </p:sp>
    </p:spTree>
    <p:extLst>
      <p:ext uri="{BB962C8B-B14F-4D97-AF65-F5344CB8AC3E}">
        <p14:creationId xmlns:p14="http://schemas.microsoft.com/office/powerpoint/2010/main" val="758724902"/>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666206" y="110614"/>
            <a:ext cx="10515600" cy="1325563"/>
          </a:xfrm>
        </p:spPr>
        <p:txBody>
          <a:bodyPr>
            <a:normAutofit/>
          </a:bodyPr>
          <a:lstStyle/>
          <a:p>
            <a:r>
              <a:rPr lang="en-US" dirty="0"/>
              <a:t>Error Rates and Increased Burdens of Proof</a:t>
            </a:r>
          </a:p>
        </p:txBody>
      </p:sp>
      <p:sp>
        <p:nvSpPr>
          <p:cNvPr id="5" name="TextBox 4"/>
          <p:cNvSpPr txBox="1"/>
          <p:nvPr/>
        </p:nvSpPr>
        <p:spPr>
          <a:xfrm>
            <a:off x="1945239" y="1371607"/>
            <a:ext cx="3200556" cy="461665"/>
          </a:xfrm>
          <a:prstGeom prst="rect">
            <a:avLst/>
          </a:prstGeom>
          <a:noFill/>
        </p:spPr>
        <p:txBody>
          <a:bodyPr wrap="none" rtlCol="0">
            <a:spAutoFit/>
          </a:bodyPr>
          <a:lstStyle/>
          <a:p>
            <a:r>
              <a:rPr lang="en-US" sz="2400" b="1" i="1" u="sng" dirty="0"/>
              <a:t>The View from Chicago</a:t>
            </a:r>
          </a:p>
        </p:txBody>
      </p:sp>
      <p:sp>
        <p:nvSpPr>
          <p:cNvPr id="6" name="TextBox 5"/>
          <p:cNvSpPr txBox="1"/>
          <p:nvPr/>
        </p:nvSpPr>
        <p:spPr>
          <a:xfrm>
            <a:off x="7521031" y="1297677"/>
            <a:ext cx="3157275" cy="461665"/>
          </a:xfrm>
          <a:prstGeom prst="rect">
            <a:avLst/>
          </a:prstGeom>
          <a:noFill/>
        </p:spPr>
        <p:txBody>
          <a:bodyPr wrap="none" rtlCol="0">
            <a:spAutoFit/>
          </a:bodyPr>
          <a:lstStyle/>
          <a:p>
            <a:r>
              <a:rPr lang="en-US" sz="2400" b="1" i="1" u="sng" dirty="0"/>
              <a:t>The Post-Chicago View</a:t>
            </a:r>
          </a:p>
        </p:txBody>
      </p:sp>
      <p:cxnSp>
        <p:nvCxnSpPr>
          <p:cNvPr id="8" name="Straight Connector 7"/>
          <p:cNvCxnSpPr/>
          <p:nvPr/>
        </p:nvCxnSpPr>
        <p:spPr>
          <a:xfrm>
            <a:off x="1880181" y="2695050"/>
            <a:ext cx="0" cy="2020824"/>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9" name="Straight Connector 8"/>
          <p:cNvCxnSpPr/>
          <p:nvPr/>
        </p:nvCxnSpPr>
        <p:spPr>
          <a:xfrm flipH="1">
            <a:off x="1880181" y="4715874"/>
            <a:ext cx="2542032"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0" name="Straight Connector 9"/>
          <p:cNvCxnSpPr/>
          <p:nvPr/>
        </p:nvCxnSpPr>
        <p:spPr>
          <a:xfrm flipH="1">
            <a:off x="7436249" y="4801146"/>
            <a:ext cx="3745557"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a:off x="7436249" y="2458175"/>
            <a:ext cx="0" cy="2342971"/>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41" name="Freeform 40"/>
          <p:cNvSpPr/>
          <p:nvPr/>
        </p:nvSpPr>
        <p:spPr>
          <a:xfrm>
            <a:off x="7890545" y="2570542"/>
            <a:ext cx="2418248" cy="1611456"/>
          </a:xfrm>
          <a:custGeom>
            <a:avLst/>
            <a:gdLst>
              <a:gd name="connsiteX0" fmla="*/ 0 w 2157984"/>
              <a:gd name="connsiteY0" fmla="*/ 0 h 1783080"/>
              <a:gd name="connsiteX1" fmla="*/ 1152144 w 2157984"/>
              <a:gd name="connsiteY1" fmla="*/ 1783080 h 1783080"/>
              <a:gd name="connsiteX2" fmla="*/ 2157984 w 2157984"/>
              <a:gd name="connsiteY2" fmla="*/ 0 h 1783080"/>
            </a:gdLst>
            <a:ahLst/>
            <a:cxnLst>
              <a:cxn ang="0">
                <a:pos x="connsiteX0" y="connsiteY0"/>
              </a:cxn>
              <a:cxn ang="0">
                <a:pos x="connsiteX1" y="connsiteY1"/>
              </a:cxn>
              <a:cxn ang="0">
                <a:pos x="connsiteX2" y="connsiteY2"/>
              </a:cxn>
            </a:cxnLst>
            <a:rect l="l" t="t" r="r" b="b"/>
            <a:pathLst>
              <a:path w="2157984" h="1783080">
                <a:moveTo>
                  <a:pt x="0" y="0"/>
                </a:moveTo>
                <a:cubicBezTo>
                  <a:pt x="396240" y="891540"/>
                  <a:pt x="792480" y="1783080"/>
                  <a:pt x="1152144" y="1783080"/>
                </a:cubicBezTo>
                <a:cubicBezTo>
                  <a:pt x="1511808" y="1783080"/>
                  <a:pt x="1834896" y="891540"/>
                  <a:pt x="2157984" y="0"/>
                </a:cubicBezTo>
              </a:path>
            </a:pathLst>
          </a:custGeom>
          <a:noFill/>
          <a:ln w="5715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Freeform 42"/>
          <p:cNvSpPr/>
          <p:nvPr/>
        </p:nvSpPr>
        <p:spPr>
          <a:xfrm rot="288303">
            <a:off x="1903253" y="3244789"/>
            <a:ext cx="2482518" cy="1302906"/>
          </a:xfrm>
          <a:custGeom>
            <a:avLst/>
            <a:gdLst>
              <a:gd name="connsiteX0" fmla="*/ 0 w 2176272"/>
              <a:gd name="connsiteY0" fmla="*/ 0 h 1837484"/>
              <a:gd name="connsiteX1" fmla="*/ 393192 w 2176272"/>
              <a:gd name="connsiteY1" fmla="*/ 1636776 h 1837484"/>
              <a:gd name="connsiteX2" fmla="*/ 2176272 w 2176272"/>
              <a:gd name="connsiteY2" fmla="*/ 1810512 h 1837484"/>
              <a:gd name="connsiteX3" fmla="*/ 2176272 w 2176272"/>
              <a:gd name="connsiteY3" fmla="*/ 1810512 h 1837484"/>
            </a:gdLst>
            <a:ahLst/>
            <a:cxnLst>
              <a:cxn ang="0">
                <a:pos x="connsiteX0" y="connsiteY0"/>
              </a:cxn>
              <a:cxn ang="0">
                <a:pos x="connsiteX1" y="connsiteY1"/>
              </a:cxn>
              <a:cxn ang="0">
                <a:pos x="connsiteX2" y="connsiteY2"/>
              </a:cxn>
              <a:cxn ang="0">
                <a:pos x="connsiteX3" y="connsiteY3"/>
              </a:cxn>
            </a:cxnLst>
            <a:rect l="l" t="t" r="r" b="b"/>
            <a:pathLst>
              <a:path w="2176272" h="1837484">
                <a:moveTo>
                  <a:pt x="0" y="0"/>
                </a:moveTo>
                <a:cubicBezTo>
                  <a:pt x="15240" y="667512"/>
                  <a:pt x="30480" y="1335024"/>
                  <a:pt x="393192" y="1636776"/>
                </a:cubicBezTo>
                <a:cubicBezTo>
                  <a:pt x="755904" y="1938528"/>
                  <a:pt x="2176272" y="1810512"/>
                  <a:pt x="2176272" y="1810512"/>
                </a:cubicBezTo>
                <a:lnTo>
                  <a:pt x="2176272" y="1810512"/>
                </a:lnTo>
              </a:path>
            </a:pathLst>
          </a:custGeom>
          <a:noFill/>
          <a:ln w="28575">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1" dirty="0"/>
          </a:p>
        </p:txBody>
      </p:sp>
      <p:sp>
        <p:nvSpPr>
          <p:cNvPr id="48" name="TextBox 47"/>
          <p:cNvSpPr txBox="1"/>
          <p:nvPr/>
        </p:nvSpPr>
        <p:spPr>
          <a:xfrm>
            <a:off x="1706536" y="4848861"/>
            <a:ext cx="2889317" cy="369332"/>
          </a:xfrm>
          <a:prstGeom prst="rect">
            <a:avLst/>
          </a:prstGeom>
          <a:noFill/>
        </p:spPr>
        <p:txBody>
          <a:bodyPr wrap="none" rtlCol="0">
            <a:spAutoFit/>
          </a:bodyPr>
          <a:lstStyle/>
          <a:p>
            <a:r>
              <a:rPr lang="en-US" dirty="0"/>
              <a:t>Plaintiff’s Evidentiary Burden</a:t>
            </a:r>
          </a:p>
        </p:txBody>
      </p:sp>
      <p:sp>
        <p:nvSpPr>
          <p:cNvPr id="49" name="TextBox 48"/>
          <p:cNvSpPr txBox="1"/>
          <p:nvPr/>
        </p:nvSpPr>
        <p:spPr>
          <a:xfrm>
            <a:off x="7509644" y="4865913"/>
            <a:ext cx="2889317" cy="369332"/>
          </a:xfrm>
          <a:prstGeom prst="rect">
            <a:avLst/>
          </a:prstGeom>
          <a:noFill/>
        </p:spPr>
        <p:txBody>
          <a:bodyPr wrap="none" rtlCol="0">
            <a:spAutoFit/>
          </a:bodyPr>
          <a:lstStyle/>
          <a:p>
            <a:r>
              <a:rPr lang="en-US" dirty="0"/>
              <a:t>Plaintiff’s Evidentiary Burden</a:t>
            </a:r>
          </a:p>
        </p:txBody>
      </p:sp>
      <p:sp>
        <p:nvSpPr>
          <p:cNvPr id="50" name="TextBox 49"/>
          <p:cNvSpPr txBox="1"/>
          <p:nvPr/>
        </p:nvSpPr>
        <p:spPr>
          <a:xfrm>
            <a:off x="8783607" y="2193504"/>
            <a:ext cx="1317668" cy="646331"/>
          </a:xfrm>
          <a:prstGeom prst="rect">
            <a:avLst/>
          </a:prstGeom>
          <a:noFill/>
        </p:spPr>
        <p:txBody>
          <a:bodyPr wrap="none" rtlCol="0">
            <a:spAutoFit/>
          </a:bodyPr>
          <a:lstStyle/>
          <a:p>
            <a:r>
              <a:rPr lang="en-US" b="1" i="1" dirty="0">
                <a:solidFill>
                  <a:srgbClr val="0070C0"/>
                </a:solidFill>
              </a:rPr>
              <a:t>Total Error </a:t>
            </a:r>
            <a:br>
              <a:rPr lang="en-US" b="1" i="1" dirty="0">
                <a:solidFill>
                  <a:srgbClr val="0070C0"/>
                </a:solidFill>
              </a:rPr>
            </a:br>
            <a:r>
              <a:rPr lang="en-US" b="1" i="1" dirty="0">
                <a:solidFill>
                  <a:srgbClr val="0070C0"/>
                </a:solidFill>
              </a:rPr>
              <a:t>Rate</a:t>
            </a:r>
          </a:p>
        </p:txBody>
      </p:sp>
      <p:sp>
        <p:nvSpPr>
          <p:cNvPr id="51" name="TextBox 50"/>
          <p:cNvSpPr txBox="1"/>
          <p:nvPr/>
        </p:nvSpPr>
        <p:spPr>
          <a:xfrm>
            <a:off x="487681" y="5574265"/>
            <a:ext cx="5338354" cy="1200329"/>
          </a:xfrm>
          <a:prstGeom prst="rect">
            <a:avLst/>
          </a:prstGeom>
          <a:noFill/>
        </p:spPr>
        <p:txBody>
          <a:bodyPr wrap="square" rtlCol="0">
            <a:spAutoFit/>
          </a:bodyPr>
          <a:lstStyle/>
          <a:p>
            <a:pPr marL="285750" indent="-285750">
              <a:buFont typeface="Wingdings" panose="05000000000000000000" pitchFamily="2" charset="2"/>
              <a:buChar char="Ø"/>
            </a:pPr>
            <a:r>
              <a:rPr lang="en-US" i="1" dirty="0">
                <a:solidFill>
                  <a:srgbClr val="0070C0"/>
                </a:solidFill>
              </a:rPr>
              <a:t>Higher evidentiary burden decreases false positives</a:t>
            </a:r>
          </a:p>
          <a:p>
            <a:pPr marL="285750" indent="-285750">
              <a:buFont typeface="Wingdings" panose="05000000000000000000" pitchFamily="2" charset="2"/>
              <a:buChar char="Ø"/>
            </a:pPr>
            <a:r>
              <a:rPr lang="en-US" i="1" dirty="0">
                <a:solidFill>
                  <a:srgbClr val="0070C0"/>
                </a:solidFill>
              </a:rPr>
              <a:t>False negatives not a significant concern</a:t>
            </a:r>
          </a:p>
          <a:p>
            <a:pPr marL="285750" indent="-285750">
              <a:buFont typeface="Wingdings" panose="05000000000000000000" pitchFamily="2" charset="2"/>
              <a:buChar char="Ø"/>
            </a:pPr>
            <a:r>
              <a:rPr lang="en-US" i="1" dirty="0">
                <a:solidFill>
                  <a:srgbClr val="0070C0"/>
                </a:solidFill>
              </a:rPr>
              <a:t>Increased costs of gathering and presenting additional evidence downplayed</a:t>
            </a:r>
          </a:p>
        </p:txBody>
      </p:sp>
      <p:sp>
        <p:nvSpPr>
          <p:cNvPr id="52" name="TextBox 51"/>
          <p:cNvSpPr txBox="1"/>
          <p:nvPr/>
        </p:nvSpPr>
        <p:spPr>
          <a:xfrm>
            <a:off x="6458999" y="5423089"/>
            <a:ext cx="5540190" cy="1200329"/>
          </a:xfrm>
          <a:prstGeom prst="rect">
            <a:avLst/>
          </a:prstGeom>
          <a:noFill/>
        </p:spPr>
        <p:txBody>
          <a:bodyPr wrap="square" rtlCol="0">
            <a:spAutoFit/>
          </a:bodyPr>
          <a:lstStyle/>
          <a:p>
            <a:pPr marL="285750" indent="-285750">
              <a:buFont typeface="Wingdings" panose="05000000000000000000" pitchFamily="2" charset="2"/>
              <a:buChar char="Ø"/>
            </a:pPr>
            <a:r>
              <a:rPr lang="en-US" i="1" dirty="0">
                <a:solidFill>
                  <a:srgbClr val="0070C0"/>
                </a:solidFill>
              </a:rPr>
              <a:t>Higher evidentiary burden increases false negatives</a:t>
            </a:r>
          </a:p>
          <a:p>
            <a:pPr marL="742950" lvl="1" indent="-285750">
              <a:buFont typeface="Wingdings" panose="05000000000000000000" pitchFamily="2" charset="2"/>
              <a:buChar char="ü"/>
            </a:pPr>
            <a:r>
              <a:rPr lang="en-US" i="1" dirty="0">
                <a:solidFill>
                  <a:srgbClr val="0070C0"/>
                </a:solidFill>
              </a:rPr>
              <a:t>Higher burden harder to satisfy </a:t>
            </a:r>
          </a:p>
          <a:p>
            <a:pPr marL="742950" lvl="1" indent="-285750">
              <a:buFont typeface="Wingdings" panose="05000000000000000000" pitchFamily="2" charset="2"/>
              <a:buChar char="ü"/>
            </a:pPr>
            <a:r>
              <a:rPr lang="en-US" i="1" dirty="0">
                <a:solidFill>
                  <a:srgbClr val="0070C0"/>
                </a:solidFill>
              </a:rPr>
              <a:t>Higher burdens increase cost &amp; deter lawsuits</a:t>
            </a:r>
          </a:p>
          <a:p>
            <a:pPr marL="285750" indent="-285750">
              <a:buFont typeface="Wingdings" panose="05000000000000000000" pitchFamily="2" charset="2"/>
              <a:buChar char="Ø"/>
            </a:pPr>
            <a:r>
              <a:rPr lang="en-US" i="1" dirty="0">
                <a:solidFill>
                  <a:srgbClr val="0070C0"/>
                </a:solidFill>
              </a:rPr>
              <a:t>False negatives are a significant concern </a:t>
            </a:r>
          </a:p>
        </p:txBody>
      </p:sp>
      <p:sp>
        <p:nvSpPr>
          <p:cNvPr id="19" name="TextBox 18"/>
          <p:cNvSpPr txBox="1"/>
          <p:nvPr/>
        </p:nvSpPr>
        <p:spPr>
          <a:xfrm>
            <a:off x="10474992" y="2971441"/>
            <a:ext cx="1552092" cy="646331"/>
          </a:xfrm>
          <a:prstGeom prst="rect">
            <a:avLst/>
          </a:prstGeom>
          <a:noFill/>
        </p:spPr>
        <p:txBody>
          <a:bodyPr wrap="none" rtlCol="0">
            <a:spAutoFit/>
          </a:bodyPr>
          <a:lstStyle/>
          <a:p>
            <a:pPr algn="ctr"/>
            <a:r>
              <a:rPr lang="en-US" i="1" dirty="0">
                <a:solidFill>
                  <a:srgbClr val="C00000"/>
                </a:solidFill>
              </a:rPr>
              <a:t>False Negative</a:t>
            </a:r>
          </a:p>
          <a:p>
            <a:pPr algn="ctr"/>
            <a:r>
              <a:rPr lang="en-US" i="1" dirty="0">
                <a:solidFill>
                  <a:srgbClr val="C00000"/>
                </a:solidFill>
              </a:rPr>
              <a:t>Error Rate</a:t>
            </a:r>
          </a:p>
        </p:txBody>
      </p:sp>
      <p:sp>
        <p:nvSpPr>
          <p:cNvPr id="21" name="TextBox 20"/>
          <p:cNvSpPr txBox="1"/>
          <p:nvPr/>
        </p:nvSpPr>
        <p:spPr>
          <a:xfrm>
            <a:off x="3481766" y="3647460"/>
            <a:ext cx="1431546" cy="646331"/>
          </a:xfrm>
          <a:prstGeom prst="rect">
            <a:avLst/>
          </a:prstGeom>
          <a:noFill/>
        </p:spPr>
        <p:txBody>
          <a:bodyPr wrap="none" rtlCol="0">
            <a:spAutoFit/>
          </a:bodyPr>
          <a:lstStyle/>
          <a:p>
            <a:pPr algn="ctr"/>
            <a:r>
              <a:rPr lang="en-US" i="1" dirty="0">
                <a:solidFill>
                  <a:srgbClr val="00B050"/>
                </a:solidFill>
              </a:rPr>
              <a:t>False Positive</a:t>
            </a:r>
          </a:p>
          <a:p>
            <a:pPr algn="ctr"/>
            <a:r>
              <a:rPr lang="en-US" i="1" dirty="0">
                <a:solidFill>
                  <a:srgbClr val="00B050"/>
                </a:solidFill>
              </a:rPr>
              <a:t>Error Rate</a:t>
            </a:r>
          </a:p>
        </p:txBody>
      </p:sp>
      <p:sp>
        <p:nvSpPr>
          <p:cNvPr id="23" name="Arc 22"/>
          <p:cNvSpPr/>
          <p:nvPr/>
        </p:nvSpPr>
        <p:spPr>
          <a:xfrm rot="6915201">
            <a:off x="6233757" y="-269779"/>
            <a:ext cx="6037828" cy="3329695"/>
          </a:xfrm>
          <a:prstGeom prst="arc">
            <a:avLst>
              <a:gd name="adj1" fmla="val 16507528"/>
              <a:gd name="adj2" fmla="val 21316148"/>
            </a:avLst>
          </a:prstGeom>
          <a:ln w="28575">
            <a:solidFill>
              <a:srgbClr val="C0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dirty="0"/>
          </a:p>
        </p:txBody>
      </p:sp>
      <p:sp>
        <p:nvSpPr>
          <p:cNvPr id="25" name="Freeform 24"/>
          <p:cNvSpPr/>
          <p:nvPr/>
        </p:nvSpPr>
        <p:spPr>
          <a:xfrm rot="288303">
            <a:off x="7451255" y="3266778"/>
            <a:ext cx="3006095" cy="1267978"/>
          </a:xfrm>
          <a:custGeom>
            <a:avLst/>
            <a:gdLst>
              <a:gd name="connsiteX0" fmla="*/ 0 w 2176272"/>
              <a:gd name="connsiteY0" fmla="*/ 0 h 1837484"/>
              <a:gd name="connsiteX1" fmla="*/ 393192 w 2176272"/>
              <a:gd name="connsiteY1" fmla="*/ 1636776 h 1837484"/>
              <a:gd name="connsiteX2" fmla="*/ 2176272 w 2176272"/>
              <a:gd name="connsiteY2" fmla="*/ 1810512 h 1837484"/>
              <a:gd name="connsiteX3" fmla="*/ 2176272 w 2176272"/>
              <a:gd name="connsiteY3" fmla="*/ 1810512 h 1837484"/>
            </a:gdLst>
            <a:ahLst/>
            <a:cxnLst>
              <a:cxn ang="0">
                <a:pos x="connsiteX0" y="connsiteY0"/>
              </a:cxn>
              <a:cxn ang="0">
                <a:pos x="connsiteX1" y="connsiteY1"/>
              </a:cxn>
              <a:cxn ang="0">
                <a:pos x="connsiteX2" y="connsiteY2"/>
              </a:cxn>
              <a:cxn ang="0">
                <a:pos x="connsiteX3" y="connsiteY3"/>
              </a:cxn>
            </a:cxnLst>
            <a:rect l="l" t="t" r="r" b="b"/>
            <a:pathLst>
              <a:path w="2176272" h="1837484">
                <a:moveTo>
                  <a:pt x="0" y="0"/>
                </a:moveTo>
                <a:cubicBezTo>
                  <a:pt x="15240" y="667512"/>
                  <a:pt x="30480" y="1335024"/>
                  <a:pt x="393192" y="1636776"/>
                </a:cubicBezTo>
                <a:cubicBezTo>
                  <a:pt x="755904" y="1938528"/>
                  <a:pt x="2176272" y="1810512"/>
                  <a:pt x="2176272" y="1810512"/>
                </a:cubicBezTo>
                <a:lnTo>
                  <a:pt x="2176272" y="1810512"/>
                </a:lnTo>
              </a:path>
            </a:pathLst>
          </a:custGeom>
          <a:noFill/>
          <a:ln w="28575">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02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695737" y="1473883"/>
            <a:ext cx="63450" cy="495513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3" name="Straight Arrow Connector 2">
            <a:extLst>
              <a:ext uri="{FF2B5EF4-FFF2-40B4-BE49-F238E27FC236}">
                <a16:creationId xmlns:a16="http://schemas.microsoft.com/office/drawing/2014/main" id="{54D7CF9C-A7F5-4B30-91B5-2D902CDFD91D}"/>
              </a:ext>
            </a:extLst>
          </p:cNvPr>
          <p:cNvCxnSpPr>
            <a:cxnSpLocks/>
          </p:cNvCxnSpPr>
          <p:nvPr/>
        </p:nvCxnSpPr>
        <p:spPr>
          <a:xfrm flipH="1">
            <a:off x="8413502" y="2849420"/>
            <a:ext cx="467444" cy="346422"/>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cxnSp>
        <p:nvCxnSpPr>
          <p:cNvPr id="13" name="Straight Arrow Connector 12">
            <a:extLst>
              <a:ext uri="{FF2B5EF4-FFF2-40B4-BE49-F238E27FC236}">
                <a16:creationId xmlns:a16="http://schemas.microsoft.com/office/drawing/2014/main" id="{9B40B018-E05A-41E7-B6A7-6B5FE3A7FD57}"/>
              </a:ext>
            </a:extLst>
          </p:cNvPr>
          <p:cNvCxnSpPr>
            <a:cxnSpLocks/>
            <a:stCxn id="19" idx="0"/>
          </p:cNvCxnSpPr>
          <p:nvPr/>
        </p:nvCxnSpPr>
        <p:spPr>
          <a:xfrm flipH="1" flipV="1">
            <a:off x="10614582" y="2458177"/>
            <a:ext cx="636456" cy="513264"/>
          </a:xfrm>
          <a:prstGeom prst="straightConnector1">
            <a:avLst/>
          </a:prstGeom>
          <a:ln w="28575">
            <a:solidFill>
              <a:srgbClr val="C00000"/>
            </a:solidFill>
            <a:tailEnd type="triangle"/>
          </a:ln>
        </p:spPr>
        <p:style>
          <a:lnRef idx="1">
            <a:schemeClr val="accent1"/>
          </a:lnRef>
          <a:fillRef idx="0">
            <a:schemeClr val="accent1"/>
          </a:fillRef>
          <a:effectRef idx="0">
            <a:schemeClr val="accent1"/>
          </a:effectRef>
          <a:fontRef idx="minor">
            <a:schemeClr val="tx1"/>
          </a:fontRef>
        </p:style>
      </p:cxnSp>
      <p:cxnSp>
        <p:nvCxnSpPr>
          <p:cNvPr id="17" name="Straight Arrow Connector 16">
            <a:extLst>
              <a:ext uri="{FF2B5EF4-FFF2-40B4-BE49-F238E27FC236}">
                <a16:creationId xmlns:a16="http://schemas.microsoft.com/office/drawing/2014/main" id="{3B912312-78AA-4440-BB72-3F3107106E83}"/>
              </a:ext>
            </a:extLst>
          </p:cNvPr>
          <p:cNvCxnSpPr>
            <a:cxnSpLocks/>
          </p:cNvCxnSpPr>
          <p:nvPr/>
        </p:nvCxnSpPr>
        <p:spPr>
          <a:xfrm flipH="1">
            <a:off x="9766169" y="4196134"/>
            <a:ext cx="535729" cy="323166"/>
          </a:xfrm>
          <a:prstGeom prst="straightConnector1">
            <a:avLst/>
          </a:prstGeom>
          <a:ln w="28575">
            <a:solidFill>
              <a:srgbClr val="00B050"/>
            </a:solidFill>
            <a:tailEnd type="triangle"/>
          </a:ln>
        </p:spPr>
        <p:style>
          <a:lnRef idx="1">
            <a:schemeClr val="accent1"/>
          </a:lnRef>
          <a:fillRef idx="0">
            <a:schemeClr val="accent1"/>
          </a:fillRef>
          <a:effectRef idx="0">
            <a:schemeClr val="accent1"/>
          </a:effectRef>
          <a:fontRef idx="minor">
            <a:schemeClr val="tx1"/>
          </a:fontRef>
        </p:style>
      </p:cxnSp>
      <p:sp>
        <p:nvSpPr>
          <p:cNvPr id="26" name="TextBox 25">
            <a:extLst>
              <a:ext uri="{FF2B5EF4-FFF2-40B4-BE49-F238E27FC236}">
                <a16:creationId xmlns:a16="http://schemas.microsoft.com/office/drawing/2014/main" id="{75A1D5D7-06DA-4E52-8395-06C8C575FA63}"/>
              </a:ext>
            </a:extLst>
          </p:cNvPr>
          <p:cNvSpPr txBox="1"/>
          <p:nvPr/>
        </p:nvSpPr>
        <p:spPr>
          <a:xfrm>
            <a:off x="6690152" y="2278828"/>
            <a:ext cx="729687" cy="646331"/>
          </a:xfrm>
          <a:prstGeom prst="rect">
            <a:avLst/>
          </a:prstGeom>
          <a:noFill/>
        </p:spPr>
        <p:txBody>
          <a:bodyPr wrap="none" rtlCol="0">
            <a:spAutoFit/>
          </a:bodyPr>
          <a:lstStyle/>
          <a:p>
            <a:r>
              <a:rPr lang="en-US" dirty="0"/>
              <a:t>Error </a:t>
            </a:r>
            <a:br>
              <a:rPr lang="en-US" dirty="0"/>
            </a:br>
            <a:r>
              <a:rPr lang="en-US" dirty="0"/>
              <a:t>Rate</a:t>
            </a:r>
          </a:p>
        </p:txBody>
      </p:sp>
      <p:sp>
        <p:nvSpPr>
          <p:cNvPr id="27" name="TextBox 26">
            <a:extLst>
              <a:ext uri="{FF2B5EF4-FFF2-40B4-BE49-F238E27FC236}">
                <a16:creationId xmlns:a16="http://schemas.microsoft.com/office/drawing/2014/main" id="{03341464-9448-40ED-98FF-7128C38634FC}"/>
              </a:ext>
            </a:extLst>
          </p:cNvPr>
          <p:cNvSpPr txBox="1"/>
          <p:nvPr/>
        </p:nvSpPr>
        <p:spPr>
          <a:xfrm>
            <a:off x="1115154" y="2570542"/>
            <a:ext cx="729687" cy="646331"/>
          </a:xfrm>
          <a:prstGeom prst="rect">
            <a:avLst/>
          </a:prstGeom>
          <a:noFill/>
        </p:spPr>
        <p:txBody>
          <a:bodyPr wrap="none" rtlCol="0">
            <a:spAutoFit/>
          </a:bodyPr>
          <a:lstStyle/>
          <a:p>
            <a:r>
              <a:rPr lang="en-US" dirty="0"/>
              <a:t>Error </a:t>
            </a:r>
            <a:br>
              <a:rPr lang="en-US" dirty="0"/>
            </a:br>
            <a:r>
              <a:rPr lang="en-US" dirty="0"/>
              <a:t>Rate</a:t>
            </a:r>
          </a:p>
        </p:txBody>
      </p:sp>
      <p:sp>
        <p:nvSpPr>
          <p:cNvPr id="28" name="TextBox 27">
            <a:extLst>
              <a:ext uri="{FF2B5EF4-FFF2-40B4-BE49-F238E27FC236}">
                <a16:creationId xmlns:a16="http://schemas.microsoft.com/office/drawing/2014/main" id="{F9A0D476-B31F-4807-AF58-93EC27A741BC}"/>
              </a:ext>
            </a:extLst>
          </p:cNvPr>
          <p:cNvSpPr txBox="1"/>
          <p:nvPr/>
        </p:nvSpPr>
        <p:spPr>
          <a:xfrm>
            <a:off x="10551361" y="4025369"/>
            <a:ext cx="1431546" cy="646331"/>
          </a:xfrm>
          <a:prstGeom prst="rect">
            <a:avLst/>
          </a:prstGeom>
          <a:noFill/>
        </p:spPr>
        <p:txBody>
          <a:bodyPr wrap="none" rtlCol="0">
            <a:spAutoFit/>
          </a:bodyPr>
          <a:lstStyle/>
          <a:p>
            <a:pPr algn="ctr"/>
            <a:r>
              <a:rPr lang="en-US" i="1" dirty="0">
                <a:solidFill>
                  <a:srgbClr val="00B050"/>
                </a:solidFill>
              </a:rPr>
              <a:t>False Positive</a:t>
            </a:r>
          </a:p>
          <a:p>
            <a:pPr algn="ctr"/>
            <a:r>
              <a:rPr lang="en-US" i="1" dirty="0">
                <a:solidFill>
                  <a:srgbClr val="00B050"/>
                </a:solidFill>
              </a:rPr>
              <a:t>Error Rate</a:t>
            </a:r>
          </a:p>
        </p:txBody>
      </p:sp>
      <p:cxnSp>
        <p:nvCxnSpPr>
          <p:cNvPr id="29" name="Straight Arrow Connector 28">
            <a:extLst>
              <a:ext uri="{FF2B5EF4-FFF2-40B4-BE49-F238E27FC236}">
                <a16:creationId xmlns:a16="http://schemas.microsoft.com/office/drawing/2014/main" id="{B2113494-A975-42C8-98EE-BD418F880DF6}"/>
              </a:ext>
            </a:extLst>
          </p:cNvPr>
          <p:cNvCxnSpPr>
            <a:cxnSpLocks/>
          </p:cNvCxnSpPr>
          <p:nvPr/>
        </p:nvCxnSpPr>
        <p:spPr>
          <a:xfrm flipH="1">
            <a:off x="2808158" y="4014023"/>
            <a:ext cx="535729" cy="323166"/>
          </a:xfrm>
          <a:prstGeom prst="straightConnector1">
            <a:avLst/>
          </a:prstGeom>
          <a:ln w="28575">
            <a:solidFill>
              <a:srgbClr val="00B05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92551695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746BDB-D52B-4386-8BF3-2ACBC836C029}"/>
              </a:ext>
            </a:extLst>
          </p:cNvPr>
          <p:cNvSpPr>
            <a:spLocks noGrp="1"/>
          </p:cNvSpPr>
          <p:nvPr>
            <p:ph type="title"/>
          </p:nvPr>
        </p:nvSpPr>
        <p:spPr/>
        <p:txBody>
          <a:bodyPr>
            <a:noAutofit/>
          </a:bodyPr>
          <a:lstStyle/>
          <a:p>
            <a:r>
              <a:rPr lang="en-US" sz="2800" dirty="0"/>
              <a:t>Asymmetric Stakes Lead to Skewed Anticompetitive Outcomes in Private Litigation Involving Exclusionary Conduct </a:t>
            </a:r>
          </a:p>
        </p:txBody>
      </p:sp>
      <p:sp>
        <p:nvSpPr>
          <p:cNvPr id="3" name="Content Placeholder 2">
            <a:extLst>
              <a:ext uri="{FF2B5EF4-FFF2-40B4-BE49-F238E27FC236}">
                <a16:creationId xmlns:a16="http://schemas.microsoft.com/office/drawing/2014/main" id="{745F8CE7-41A5-4478-918F-AFFBCFFD2092}"/>
              </a:ext>
            </a:extLst>
          </p:cNvPr>
          <p:cNvSpPr>
            <a:spLocks noGrp="1"/>
          </p:cNvSpPr>
          <p:nvPr>
            <p:ph idx="1"/>
          </p:nvPr>
        </p:nvSpPr>
        <p:spPr>
          <a:xfrm>
            <a:off x="838200" y="1762075"/>
            <a:ext cx="7903029" cy="4351338"/>
          </a:xfrm>
        </p:spPr>
        <p:txBody>
          <a:bodyPr>
            <a:normAutofit/>
          </a:bodyPr>
          <a:lstStyle/>
          <a:p>
            <a:r>
              <a:rPr lang="en-US" sz="2000" dirty="0"/>
              <a:t>Dominant firm defendants have systematically higher stakes than do rivals who challenge the dominant firm’s alleged exclusionary conduct</a:t>
            </a:r>
          </a:p>
          <a:p>
            <a:pPr lvl="1"/>
            <a:r>
              <a:rPr lang="en-US" sz="1800" dirty="0"/>
              <a:t>Rival’s goal is to achieve competitive profits</a:t>
            </a:r>
            <a:endParaRPr lang="en-US" sz="1800" i="1" dirty="0"/>
          </a:p>
          <a:p>
            <a:pPr lvl="1"/>
            <a:r>
              <a:rPr lang="en-US" sz="1800" dirty="0"/>
              <a:t>Dominant firm goal is to protect larger monopoly profits from competition</a:t>
            </a:r>
          </a:p>
          <a:p>
            <a:r>
              <a:rPr lang="en-US" sz="2000" dirty="0"/>
              <a:t>Defendant’s higher stakes lead to greater litigation effort, which skews the evidence and record to favor defendants, relative to the merits</a:t>
            </a:r>
          </a:p>
          <a:p>
            <a:r>
              <a:rPr lang="en-US" sz="2000" dirty="0">
                <a:solidFill>
                  <a:srgbClr val="C00000"/>
                </a:solidFill>
              </a:rPr>
              <a:t>Skewed evidence biases judicial decisions away from purely </a:t>
            </a:r>
            <a:br>
              <a:rPr lang="en-US" sz="2000" dirty="0">
                <a:solidFill>
                  <a:srgbClr val="C00000"/>
                </a:solidFill>
              </a:rPr>
            </a:br>
            <a:r>
              <a:rPr lang="en-US" sz="2000" dirty="0">
                <a:solidFill>
                  <a:srgbClr val="C00000"/>
                </a:solidFill>
              </a:rPr>
              <a:t>merits-based outcomes</a:t>
            </a:r>
          </a:p>
          <a:p>
            <a:r>
              <a:rPr lang="en-US" sz="2000" dirty="0">
                <a:solidFill>
                  <a:srgbClr val="C00000"/>
                </a:solidFill>
              </a:rPr>
              <a:t>Asymmetric stakes similarly incentivize anticompetitive settlements that permit continuation of exclusionary conduct in exchange for sharing monopoly profits with excluded rival</a:t>
            </a:r>
          </a:p>
          <a:p>
            <a:pPr marL="0" indent="0">
              <a:buNone/>
            </a:pPr>
            <a:endParaRPr lang="en-US" sz="2000" dirty="0"/>
          </a:p>
        </p:txBody>
      </p:sp>
      <p:sp>
        <p:nvSpPr>
          <p:cNvPr id="4" name="Slide Number Placeholder 3">
            <a:extLst>
              <a:ext uri="{FF2B5EF4-FFF2-40B4-BE49-F238E27FC236}">
                <a16:creationId xmlns:a16="http://schemas.microsoft.com/office/drawing/2014/main" id="{9E0DCF8E-1362-4A40-9F8B-02C0C22919DE}"/>
              </a:ext>
            </a:extLst>
          </p:cNvPr>
          <p:cNvSpPr>
            <a:spLocks noGrp="1"/>
          </p:cNvSpPr>
          <p:nvPr>
            <p:ph type="sldNum" sz="quarter" idx="12"/>
          </p:nvPr>
        </p:nvSpPr>
        <p:spPr/>
        <p:txBody>
          <a:bodyPr/>
          <a:lstStyle/>
          <a:p>
            <a:fld id="{AB1EBE80-74D7-4BE6-8BF9-BE47E46C85C3}" type="slidenum">
              <a:rPr lang="en-US" smtClean="0"/>
              <a:t>32</a:t>
            </a:fld>
            <a:endParaRPr lang="en-US"/>
          </a:p>
        </p:txBody>
      </p:sp>
      <p:cxnSp>
        <p:nvCxnSpPr>
          <p:cNvPr id="5" name="Straight Arrow Connector 4">
            <a:extLst>
              <a:ext uri="{FF2B5EF4-FFF2-40B4-BE49-F238E27FC236}">
                <a16:creationId xmlns:a16="http://schemas.microsoft.com/office/drawing/2014/main" id="{1494148B-AE45-47C3-B76E-569F14B0D9C5}"/>
              </a:ext>
            </a:extLst>
          </p:cNvPr>
          <p:cNvCxnSpPr>
            <a:cxnSpLocks/>
          </p:cNvCxnSpPr>
          <p:nvPr/>
        </p:nvCxnSpPr>
        <p:spPr>
          <a:xfrm flipH="1" flipV="1">
            <a:off x="8002984" y="2472194"/>
            <a:ext cx="732746" cy="189027"/>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B256384B-F177-4B1A-94F3-CBAEB40F32CA}"/>
              </a:ext>
            </a:extLst>
          </p:cNvPr>
          <p:cNvSpPr txBox="1"/>
          <p:nvPr/>
        </p:nvSpPr>
        <p:spPr>
          <a:xfrm>
            <a:off x="8942705" y="1263792"/>
            <a:ext cx="3048000" cy="4081117"/>
          </a:xfrm>
          <a:prstGeom prst="rect">
            <a:avLst/>
          </a:prstGeom>
          <a:noFill/>
          <a:ln w="38100">
            <a:solidFill>
              <a:srgbClr val="0070C0"/>
            </a:solidFill>
          </a:ln>
        </p:spPr>
        <p:txBody>
          <a:bodyPr wrap="square" rtlCol="0">
            <a:spAutoFit/>
          </a:bodyPr>
          <a:lstStyle/>
          <a:p>
            <a:pPr>
              <a:lnSpc>
                <a:spcPct val="90000"/>
              </a:lnSpc>
            </a:pPr>
            <a:r>
              <a:rPr lang="en-US" b="1" dirty="0">
                <a:solidFill>
                  <a:srgbClr val="0070C0"/>
                </a:solidFill>
              </a:rPr>
              <a:t>Incentives Same as Bidding to Preserve Monopoly </a:t>
            </a:r>
          </a:p>
          <a:p>
            <a:pPr>
              <a:lnSpc>
                <a:spcPct val="90000"/>
              </a:lnSpc>
            </a:pPr>
            <a:endParaRPr lang="en-US" b="1" dirty="0">
              <a:solidFill>
                <a:srgbClr val="0070C0"/>
              </a:solidFill>
            </a:endParaRPr>
          </a:p>
          <a:p>
            <a:pPr>
              <a:lnSpc>
                <a:spcPct val="90000"/>
              </a:lnSpc>
            </a:pPr>
            <a:r>
              <a:rPr lang="en-US" b="1" u="sng" dirty="0">
                <a:solidFill>
                  <a:srgbClr val="0070C0"/>
                </a:solidFill>
              </a:rPr>
              <a:t>Recall Example</a:t>
            </a:r>
            <a:r>
              <a:rPr lang="en-US" b="1" dirty="0">
                <a:solidFill>
                  <a:srgbClr val="0070C0"/>
                </a:solidFill>
              </a:rPr>
              <a:t>: If monopolist wins, monopoly profits =220 and rival profits =0.  If rival wins, monopolist profits =70 and rival profits =70.  Monopolist’s stakes are 150 (i.e., 220-70).  Rival’s stakes are only 70 (i.e., 70-0).  </a:t>
            </a:r>
          </a:p>
          <a:p>
            <a:pPr>
              <a:lnSpc>
                <a:spcPct val="90000"/>
              </a:lnSpc>
            </a:pPr>
            <a:endParaRPr lang="en-US" b="1" dirty="0">
              <a:solidFill>
                <a:srgbClr val="0070C0"/>
              </a:solidFill>
            </a:endParaRPr>
          </a:p>
          <a:p>
            <a:pPr>
              <a:lnSpc>
                <a:spcPct val="90000"/>
              </a:lnSpc>
            </a:pPr>
            <a:r>
              <a:rPr lang="en-US" b="1" dirty="0">
                <a:solidFill>
                  <a:srgbClr val="C00000"/>
                </a:solidFill>
              </a:rPr>
              <a:t>Monopolist stakes almost always higher because  competition reduces industry profits.</a:t>
            </a:r>
          </a:p>
        </p:txBody>
      </p:sp>
      <p:sp>
        <p:nvSpPr>
          <p:cNvPr id="8" name="TextBox 7">
            <a:extLst>
              <a:ext uri="{FF2B5EF4-FFF2-40B4-BE49-F238E27FC236}">
                <a16:creationId xmlns:a16="http://schemas.microsoft.com/office/drawing/2014/main" id="{88F6CAE6-3DBB-44E0-94F1-3BBAD46A0DDD}"/>
              </a:ext>
            </a:extLst>
          </p:cNvPr>
          <p:cNvSpPr txBox="1"/>
          <p:nvPr/>
        </p:nvSpPr>
        <p:spPr>
          <a:xfrm>
            <a:off x="838200" y="6225191"/>
            <a:ext cx="9857105" cy="338041"/>
          </a:xfrm>
          <a:prstGeom prst="rect">
            <a:avLst/>
          </a:prstGeom>
          <a:noFill/>
          <a:ln w="19050">
            <a:solidFill>
              <a:schemeClr val="tx1"/>
            </a:solidFill>
          </a:ln>
        </p:spPr>
        <p:txBody>
          <a:bodyPr wrap="square" rtlCol="0">
            <a:spAutoFit/>
          </a:bodyPr>
          <a:lstStyle/>
          <a:p>
            <a:pPr marL="0" marR="0">
              <a:lnSpc>
                <a:spcPct val="107000"/>
              </a:lnSpc>
              <a:spcBef>
                <a:spcPts val="0"/>
              </a:spcBef>
              <a:spcAft>
                <a:spcPts val="800"/>
              </a:spcAft>
            </a:pPr>
            <a:r>
              <a:rPr lang="en-US" sz="1600" dirty="0">
                <a:effectLst/>
                <a:latin typeface="Times New Roman" panose="02020603050405020304" pitchFamily="18" charset="0"/>
                <a:ea typeface="Times New Roman" panose="02020603050405020304" pitchFamily="18" charset="0"/>
                <a:cs typeface="Times New Roman" panose="02020603050405020304" pitchFamily="18" charset="0"/>
              </a:rPr>
              <a:t>** Erik Hovenkamp &amp; Steven C. Salop, </a:t>
            </a:r>
            <a:r>
              <a:rPr lang="en-US" sz="1600" i="1" dirty="0">
                <a:effectLst/>
                <a:latin typeface="Times New Roman" panose="02020603050405020304" pitchFamily="18" charset="0"/>
                <a:ea typeface="Times New Roman" panose="02020603050405020304" pitchFamily="18" charset="0"/>
                <a:cs typeface="Times New Roman" panose="02020603050405020304" pitchFamily="18" charset="0"/>
              </a:rPr>
              <a:t>Asymmetric Stakes in Antitrust Litigation</a:t>
            </a:r>
            <a:r>
              <a:rPr lang="en-US" sz="1600" dirty="0">
                <a:effectLst/>
                <a:latin typeface="Times New Roman" panose="02020603050405020304" pitchFamily="18" charset="0"/>
                <a:ea typeface="Times New Roman" panose="02020603050405020304" pitchFamily="18" charset="0"/>
                <a:cs typeface="Times New Roman" panose="02020603050405020304" pitchFamily="18" charset="0"/>
              </a:rPr>
              <a:t>, </a:t>
            </a:r>
            <a:r>
              <a:rPr lang="en-US" sz="1600" u="sng" dirty="0">
                <a:solidFill>
                  <a:srgbClr val="0000FF"/>
                </a:solidFill>
                <a:effectLst/>
                <a:latin typeface="Times New Roman" panose="02020603050405020304" pitchFamily="18" charset="0"/>
                <a:ea typeface="Times New Roman" panose="02020603050405020304" pitchFamily="18" charset="0"/>
                <a:cs typeface="Times New Roman" panose="02020603050405020304" pitchFamily="18" charset="0"/>
                <a:hlinkClick r:id="rId2"/>
              </a:rPr>
              <a:t>https://ssrn.com/abstract=3563843</a:t>
            </a:r>
            <a:endParaRPr lang="en-US" sz="1600" dirty="0">
              <a:effectLst/>
              <a:latin typeface="Times New Roman" panose="02020603050405020304" pitchFamily="18" charset="0"/>
              <a:ea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194898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7" name="Rectangle 2"/>
          <p:cNvSpPr>
            <a:spLocks noGrp="1" noChangeArrowheads="1"/>
          </p:cNvSpPr>
          <p:nvPr>
            <p:ph type="title"/>
          </p:nvPr>
        </p:nvSpPr>
        <p:spPr>
          <a:xfrm>
            <a:off x="571499" y="417512"/>
            <a:ext cx="10487025" cy="1143000"/>
          </a:xfrm>
          <a:noFill/>
        </p:spPr>
        <p:txBody>
          <a:bodyPr>
            <a:noAutofit/>
          </a:bodyPr>
          <a:lstStyle/>
          <a:p>
            <a:pPr eaLnBrk="1" hangingPunct="1">
              <a:lnSpc>
                <a:spcPct val="85000"/>
              </a:lnSpc>
            </a:pPr>
            <a:r>
              <a:rPr lang="en-US" sz="2800" dirty="0">
                <a:solidFill>
                  <a:schemeClr val="tx1"/>
                </a:solidFill>
              </a:rPr>
              <a:t>The Monopolist’s Greater Litigation Effort Incentive: </a:t>
            </a:r>
            <a:br>
              <a:rPr lang="en-US" sz="2800" dirty="0">
                <a:solidFill>
                  <a:schemeClr val="tx1"/>
                </a:solidFill>
              </a:rPr>
            </a:br>
            <a:r>
              <a:rPr lang="en-US" sz="2800" i="1" dirty="0">
                <a:solidFill>
                  <a:schemeClr val="tx1"/>
                </a:solidFill>
              </a:rPr>
              <a:t>Asymmetric Post-Entry Profits</a:t>
            </a:r>
            <a:br>
              <a:rPr lang="en-US" sz="2800" dirty="0">
                <a:solidFill>
                  <a:schemeClr val="tx1"/>
                </a:solidFill>
              </a:rPr>
            </a:br>
            <a:endParaRPr lang="en-US" sz="2800" i="1" dirty="0">
              <a:solidFill>
                <a:schemeClr val="tx1"/>
              </a:solidFill>
            </a:endParaRPr>
          </a:p>
        </p:txBody>
      </p:sp>
      <p:graphicFrame>
        <p:nvGraphicFramePr>
          <p:cNvPr id="1026" name="Object 3"/>
          <p:cNvGraphicFramePr>
            <a:graphicFrameLocks noChangeAspect="1"/>
          </p:cNvGraphicFramePr>
          <p:nvPr>
            <p:extLst>
              <p:ext uri="{D42A27DB-BD31-4B8C-83A1-F6EECF244321}">
                <p14:modId xmlns:p14="http://schemas.microsoft.com/office/powerpoint/2010/main" val="84644516"/>
              </p:ext>
            </p:extLst>
          </p:nvPr>
        </p:nvGraphicFramePr>
        <p:xfrm>
          <a:off x="239713" y="1692275"/>
          <a:ext cx="5972175" cy="4292600"/>
        </p:xfrm>
        <a:graphic>
          <a:graphicData uri="http://schemas.openxmlformats.org/presentationml/2006/ole">
            <mc:AlternateContent xmlns:mc="http://schemas.openxmlformats.org/markup-compatibility/2006">
              <mc:Choice xmlns:v="urn:schemas-microsoft-com:vml" Requires="v">
                <p:oleObj name="Worksheet" r:id="rId3" imgW="3968620" imgH="2425654" progId="Excel.Sheet.8">
                  <p:embed/>
                </p:oleObj>
              </mc:Choice>
              <mc:Fallback>
                <p:oleObj name="Worksheet" r:id="rId3" imgW="3968620" imgH="2425654" progId="Excel.Sheet.8">
                  <p:embed/>
                  <p:pic>
                    <p:nvPicPr>
                      <p:cNvPr id="1026" name="Object 3"/>
                      <p:cNvPicPr>
                        <a:picLocks noChangeAspect="1" noChangeArrowheads="1"/>
                      </p:cNvPicPr>
                      <p:nvPr/>
                    </p:nvPicPr>
                    <p:blipFill>
                      <a:blip r:embed="rId4"/>
                      <a:srcRect/>
                      <a:stretch>
                        <a:fillRect/>
                      </a:stretch>
                    </p:blipFill>
                    <p:spPr bwMode="auto">
                      <a:xfrm>
                        <a:off x="239713" y="1692275"/>
                        <a:ext cx="5972175" cy="4292600"/>
                      </a:xfrm>
                      <a:prstGeom prst="rect">
                        <a:avLst/>
                      </a:prstGeom>
                      <a:noFill/>
                      <a:ln>
                        <a:solidFill>
                          <a:schemeClr val="tx1"/>
                        </a:solidFill>
                      </a:ln>
                      <a:effectLst/>
                    </p:spPr>
                  </p:pic>
                </p:oleObj>
              </mc:Fallback>
            </mc:AlternateContent>
          </a:graphicData>
        </a:graphic>
      </p:graphicFrame>
      <p:sp>
        <p:nvSpPr>
          <p:cNvPr id="1028"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baseline="30000">
                <a:solidFill>
                  <a:schemeClr val="tx1"/>
                </a:solidFill>
                <a:latin typeface="Arial" charset="0"/>
                <a:cs typeface="Arial" charset="0"/>
              </a:defRPr>
            </a:lvl1pPr>
            <a:lvl2pPr marL="742950" indent="-285750" eaLnBrk="0" hangingPunct="0">
              <a:defRPr baseline="30000">
                <a:solidFill>
                  <a:schemeClr val="tx1"/>
                </a:solidFill>
                <a:latin typeface="Arial" charset="0"/>
                <a:cs typeface="Arial" charset="0"/>
              </a:defRPr>
            </a:lvl2pPr>
            <a:lvl3pPr marL="1143000" indent="-228600" eaLnBrk="0" hangingPunct="0">
              <a:defRPr baseline="30000">
                <a:solidFill>
                  <a:schemeClr val="tx1"/>
                </a:solidFill>
                <a:latin typeface="Arial" charset="0"/>
                <a:cs typeface="Arial" charset="0"/>
              </a:defRPr>
            </a:lvl3pPr>
            <a:lvl4pPr marL="1600200" indent="-228600" eaLnBrk="0" hangingPunct="0">
              <a:defRPr baseline="30000">
                <a:solidFill>
                  <a:schemeClr val="tx1"/>
                </a:solidFill>
                <a:latin typeface="Arial" charset="0"/>
                <a:cs typeface="Arial" charset="0"/>
              </a:defRPr>
            </a:lvl4pPr>
            <a:lvl5pPr marL="2057400" indent="-228600" eaLnBrk="0" hangingPunct="0">
              <a:defRPr baseline="30000">
                <a:solidFill>
                  <a:schemeClr val="tx1"/>
                </a:solidFill>
                <a:latin typeface="Arial" charset="0"/>
                <a:cs typeface="Arial" charset="0"/>
              </a:defRPr>
            </a:lvl5pPr>
            <a:lvl6pPr marL="2514600" indent="-228600" eaLnBrk="0" fontAlgn="base" hangingPunct="0">
              <a:spcBef>
                <a:spcPct val="0"/>
              </a:spcBef>
              <a:spcAft>
                <a:spcPct val="0"/>
              </a:spcAft>
              <a:defRPr baseline="30000">
                <a:solidFill>
                  <a:schemeClr val="tx1"/>
                </a:solidFill>
                <a:latin typeface="Arial" charset="0"/>
                <a:cs typeface="Arial" charset="0"/>
              </a:defRPr>
            </a:lvl6pPr>
            <a:lvl7pPr marL="2971800" indent="-228600" eaLnBrk="0" fontAlgn="base" hangingPunct="0">
              <a:spcBef>
                <a:spcPct val="0"/>
              </a:spcBef>
              <a:spcAft>
                <a:spcPct val="0"/>
              </a:spcAft>
              <a:defRPr baseline="30000">
                <a:solidFill>
                  <a:schemeClr val="tx1"/>
                </a:solidFill>
                <a:latin typeface="Arial" charset="0"/>
                <a:cs typeface="Arial" charset="0"/>
              </a:defRPr>
            </a:lvl7pPr>
            <a:lvl8pPr marL="3429000" indent="-228600" eaLnBrk="0" fontAlgn="base" hangingPunct="0">
              <a:spcBef>
                <a:spcPct val="0"/>
              </a:spcBef>
              <a:spcAft>
                <a:spcPct val="0"/>
              </a:spcAft>
              <a:defRPr baseline="30000">
                <a:solidFill>
                  <a:schemeClr val="tx1"/>
                </a:solidFill>
                <a:latin typeface="Arial" charset="0"/>
                <a:cs typeface="Arial" charset="0"/>
              </a:defRPr>
            </a:lvl8pPr>
            <a:lvl9pPr marL="3886200" indent="-228600" eaLnBrk="0" fontAlgn="base" hangingPunct="0">
              <a:spcBef>
                <a:spcPct val="0"/>
              </a:spcBef>
              <a:spcAft>
                <a:spcPct val="0"/>
              </a:spcAft>
              <a:defRPr baseline="30000">
                <a:solidFill>
                  <a:schemeClr val="tx1"/>
                </a:solidFill>
                <a:latin typeface="Arial" charset="0"/>
                <a:cs typeface="Arial" charset="0"/>
              </a:defRPr>
            </a:lvl9pPr>
          </a:lstStyle>
          <a:p>
            <a:pPr eaLnBrk="1" hangingPunct="1"/>
            <a:fld id="{B18CB050-EC50-4CAC-A135-A07974EB6EF7}" type="slidenum">
              <a:rPr lang="en-US" smtClean="0"/>
              <a:pPr eaLnBrk="1" hangingPunct="1"/>
              <a:t>33</a:t>
            </a:fld>
            <a:endParaRPr lang="en-US"/>
          </a:p>
        </p:txBody>
      </p:sp>
      <p:sp>
        <p:nvSpPr>
          <p:cNvPr id="5" name="TextBox 4">
            <a:extLst>
              <a:ext uri="{FF2B5EF4-FFF2-40B4-BE49-F238E27FC236}">
                <a16:creationId xmlns:a16="http://schemas.microsoft.com/office/drawing/2014/main" id="{C424B0D8-2E61-4AF4-9629-801816D3CC9B}"/>
              </a:ext>
            </a:extLst>
          </p:cNvPr>
          <p:cNvSpPr txBox="1"/>
          <p:nvPr/>
        </p:nvSpPr>
        <p:spPr>
          <a:xfrm>
            <a:off x="7134226" y="1150213"/>
            <a:ext cx="4657724" cy="5632311"/>
          </a:xfrm>
          <a:prstGeom prst="rect">
            <a:avLst/>
          </a:prstGeom>
          <a:noFill/>
          <a:ln w="38100">
            <a:solidFill>
              <a:schemeClr val="accent1"/>
            </a:solidFill>
          </a:ln>
        </p:spPr>
        <p:txBody>
          <a:bodyPr wrap="square" rtlCol="0">
            <a:spAutoFit/>
          </a:bodyPr>
          <a:lstStyle/>
          <a:p>
            <a:r>
              <a:rPr lang="en-US" b="1" i="1" dirty="0">
                <a:solidFill>
                  <a:srgbClr val="0070C0"/>
                </a:solidFill>
              </a:rPr>
              <a:t>Parties puts forth litigation effort according to their respective values of winning.  </a:t>
            </a:r>
          </a:p>
          <a:p>
            <a:endParaRPr lang="en-US" b="1" i="1" dirty="0">
              <a:solidFill>
                <a:srgbClr val="0070C0"/>
              </a:solidFill>
            </a:endParaRPr>
          </a:p>
          <a:p>
            <a:r>
              <a:rPr lang="en-US" b="1" i="1" dirty="0">
                <a:solidFill>
                  <a:srgbClr val="0070C0"/>
                </a:solidFill>
              </a:rPr>
              <a:t>Monopolist’s value of winning the case is $130, the incremental profits from monopoly over duopoly.  </a:t>
            </a:r>
          </a:p>
          <a:p>
            <a:endParaRPr lang="en-US" b="1" i="1" dirty="0">
              <a:solidFill>
                <a:srgbClr val="0070C0"/>
              </a:solidFill>
            </a:endParaRPr>
          </a:p>
          <a:p>
            <a:r>
              <a:rPr lang="en-US" b="1" i="1" dirty="0">
                <a:solidFill>
                  <a:srgbClr val="0070C0"/>
                </a:solidFill>
              </a:rPr>
              <a:t>The competitor will NOT get a monopoly if it wins, so its value is only its duopoly profits of $50.  </a:t>
            </a:r>
          </a:p>
          <a:p>
            <a:endParaRPr lang="en-US" b="1" i="1" dirty="0">
              <a:solidFill>
                <a:srgbClr val="0070C0"/>
              </a:solidFill>
            </a:endParaRPr>
          </a:p>
          <a:p>
            <a:r>
              <a:rPr lang="en-US" b="1" i="1" dirty="0">
                <a:solidFill>
                  <a:srgbClr val="C00000"/>
                </a:solidFill>
              </a:rPr>
              <a:t>Thus, the Monopolist will put forth more effort.  </a:t>
            </a:r>
            <a:r>
              <a:rPr lang="en-US" b="1" i="1" dirty="0" err="1">
                <a:solidFill>
                  <a:srgbClr val="C00000"/>
                </a:solidFill>
              </a:rPr>
              <a:t>Proferred</a:t>
            </a:r>
            <a:r>
              <a:rPr lang="en-US" b="1" i="1" dirty="0">
                <a:solidFill>
                  <a:srgbClr val="C00000"/>
                </a:solidFill>
              </a:rPr>
              <a:t> evidence will be skewed in its favor. Outcomes will be tilted in its favor away from the merits-based outcome</a:t>
            </a:r>
          </a:p>
          <a:p>
            <a:endParaRPr lang="en-US" b="1" i="1" dirty="0">
              <a:solidFill>
                <a:srgbClr val="0070C0"/>
              </a:solidFill>
            </a:endParaRPr>
          </a:p>
          <a:p>
            <a:r>
              <a:rPr lang="en-US" b="1" i="1" dirty="0">
                <a:solidFill>
                  <a:srgbClr val="0070C0"/>
                </a:solidFill>
              </a:rPr>
              <a:t>Efforts and Outcomes are skewed as long as monopoly profits exceed the sum of duopoly profits (i.e., $220 vs $140 in the Table).  This is the normal case.  </a:t>
            </a:r>
          </a:p>
        </p:txBody>
      </p:sp>
      <p:cxnSp>
        <p:nvCxnSpPr>
          <p:cNvPr id="6" name="Straight Arrow Connector 5">
            <a:extLst>
              <a:ext uri="{FF2B5EF4-FFF2-40B4-BE49-F238E27FC236}">
                <a16:creationId xmlns:a16="http://schemas.microsoft.com/office/drawing/2014/main" id="{8EA79D1A-A347-4894-AE6B-E090E335E369}"/>
              </a:ext>
            </a:extLst>
          </p:cNvPr>
          <p:cNvCxnSpPr>
            <a:cxnSpLocks/>
          </p:cNvCxnSpPr>
          <p:nvPr/>
        </p:nvCxnSpPr>
        <p:spPr>
          <a:xfrm flipH="1">
            <a:off x="6329363" y="2924175"/>
            <a:ext cx="571499" cy="381000"/>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8134775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DBC18EF-105E-4E67-B01E-A6C98928E73F}"/>
              </a:ext>
            </a:extLst>
          </p:cNvPr>
          <p:cNvSpPr>
            <a:spLocks noGrp="1"/>
          </p:cNvSpPr>
          <p:nvPr>
            <p:ph type="title"/>
          </p:nvPr>
        </p:nvSpPr>
        <p:spPr>
          <a:xfrm>
            <a:off x="235670" y="365125"/>
            <a:ext cx="11604396" cy="1325563"/>
          </a:xfrm>
        </p:spPr>
        <p:txBody>
          <a:bodyPr/>
          <a:lstStyle/>
          <a:p>
            <a:r>
              <a:rPr lang="en-US" dirty="0"/>
              <a:t>Proposal: Mandate More Plaintiff-Friendly Monopolization Standards</a:t>
            </a:r>
          </a:p>
        </p:txBody>
      </p:sp>
      <p:sp>
        <p:nvSpPr>
          <p:cNvPr id="3" name="Content Placeholder 2">
            <a:extLst>
              <a:ext uri="{FF2B5EF4-FFF2-40B4-BE49-F238E27FC236}">
                <a16:creationId xmlns:a16="http://schemas.microsoft.com/office/drawing/2014/main" id="{27D688BB-2966-4503-B07E-8205B29BED92}"/>
              </a:ext>
            </a:extLst>
          </p:cNvPr>
          <p:cNvSpPr>
            <a:spLocks noGrp="1"/>
          </p:cNvSpPr>
          <p:nvPr>
            <p:ph idx="1"/>
          </p:nvPr>
        </p:nvSpPr>
        <p:spPr/>
        <p:txBody>
          <a:bodyPr>
            <a:normAutofit/>
          </a:bodyPr>
          <a:lstStyle/>
          <a:p>
            <a:r>
              <a:rPr lang="en-US" sz="2400" dirty="0"/>
              <a:t>Reduce evidentiary burdens on exclusionary conduct cases brought by </a:t>
            </a:r>
            <a:br>
              <a:rPr lang="en-US" sz="2400" dirty="0"/>
            </a:br>
            <a:r>
              <a:rPr lang="en-US" sz="2400" dirty="0"/>
              <a:t>rivals against dominant firms.</a:t>
            </a:r>
          </a:p>
          <a:p>
            <a:pPr lvl="1"/>
            <a:r>
              <a:rPr lang="en-US" sz="2000" dirty="0"/>
              <a:t>Rationale is to offset systematic distortions from asymmetric litigation stakes distorting judicial outcomes in favor of dominant firm defendants </a:t>
            </a:r>
          </a:p>
          <a:p>
            <a:r>
              <a:rPr lang="en-US" sz="2400" dirty="0"/>
              <a:t>Create rebuttable anticompetitive presumptions for certain conduct by firms with substantial market power </a:t>
            </a:r>
          </a:p>
          <a:p>
            <a:pPr lvl="1"/>
            <a:r>
              <a:rPr lang="en-US" sz="2000" dirty="0"/>
              <a:t>Exclusive contracts that materially raise costs of competitors </a:t>
            </a:r>
          </a:p>
          <a:p>
            <a:pPr lvl="1"/>
            <a:r>
              <a:rPr lang="en-US" sz="2000" dirty="0"/>
              <a:t>MFNs and other parity provisions </a:t>
            </a:r>
          </a:p>
          <a:p>
            <a:pPr lvl="1"/>
            <a:r>
              <a:rPr lang="en-US" sz="2000" dirty="0"/>
              <a:t>Self-preferencing by dominant platforms </a:t>
            </a:r>
          </a:p>
          <a:p>
            <a:r>
              <a:rPr lang="en-US" sz="2400" dirty="0"/>
              <a:t>Prohibit cash settlements that permit defendant to maintain dominant firm’s exclusionary conduct </a:t>
            </a:r>
            <a:r>
              <a:rPr lang="en-US" sz="2400" i="1" dirty="0">
                <a:solidFill>
                  <a:srgbClr val="C00000"/>
                </a:solidFill>
              </a:rPr>
              <a:t>[see next slide]</a:t>
            </a:r>
          </a:p>
          <a:p>
            <a:endParaRPr lang="en-US" sz="2400" dirty="0"/>
          </a:p>
        </p:txBody>
      </p:sp>
      <p:sp>
        <p:nvSpPr>
          <p:cNvPr id="4" name="Slide Number Placeholder 3">
            <a:extLst>
              <a:ext uri="{FF2B5EF4-FFF2-40B4-BE49-F238E27FC236}">
                <a16:creationId xmlns:a16="http://schemas.microsoft.com/office/drawing/2014/main" id="{C57F3004-3BBE-4055-B380-561FD5F012BE}"/>
              </a:ext>
            </a:extLst>
          </p:cNvPr>
          <p:cNvSpPr>
            <a:spLocks noGrp="1"/>
          </p:cNvSpPr>
          <p:nvPr>
            <p:ph type="sldNum" sz="quarter" idx="12"/>
          </p:nvPr>
        </p:nvSpPr>
        <p:spPr/>
        <p:txBody>
          <a:bodyPr/>
          <a:lstStyle/>
          <a:p>
            <a:fld id="{EEDA1837-4CA6-4B09-9CCC-2215CE5AF660}" type="slidenum">
              <a:rPr lang="en-US" smtClean="0"/>
              <a:t>34</a:t>
            </a:fld>
            <a:endParaRPr lang="en-US"/>
          </a:p>
        </p:txBody>
      </p:sp>
    </p:spTree>
    <p:extLst>
      <p:ext uri="{BB962C8B-B14F-4D97-AF65-F5344CB8AC3E}">
        <p14:creationId xmlns:p14="http://schemas.microsoft.com/office/powerpoint/2010/main" val="267530151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5CB9AE9-D4AB-461F-9488-543DBCC3606D}"/>
              </a:ext>
            </a:extLst>
          </p:cNvPr>
          <p:cNvSpPr>
            <a:spLocks noGrp="1"/>
          </p:cNvSpPr>
          <p:nvPr>
            <p:ph type="title"/>
          </p:nvPr>
        </p:nvSpPr>
        <p:spPr>
          <a:xfrm>
            <a:off x="386080" y="365125"/>
            <a:ext cx="11480800" cy="1325563"/>
          </a:xfrm>
        </p:spPr>
        <p:txBody>
          <a:bodyPr/>
          <a:lstStyle/>
          <a:p>
            <a:r>
              <a:rPr lang="en-US" dirty="0"/>
              <a:t>Mutual Incentives for Anticompetitive Settlements</a:t>
            </a:r>
          </a:p>
        </p:txBody>
      </p:sp>
      <p:sp>
        <p:nvSpPr>
          <p:cNvPr id="3" name="Content Placeholder 2">
            <a:extLst>
              <a:ext uri="{FF2B5EF4-FFF2-40B4-BE49-F238E27FC236}">
                <a16:creationId xmlns:a16="http://schemas.microsoft.com/office/drawing/2014/main" id="{8C28B208-3C46-4EDA-9A80-8A1B1F382BD7}"/>
              </a:ext>
            </a:extLst>
          </p:cNvPr>
          <p:cNvSpPr>
            <a:spLocks noGrp="1"/>
          </p:cNvSpPr>
          <p:nvPr>
            <p:ph idx="1"/>
          </p:nvPr>
        </p:nvSpPr>
        <p:spPr>
          <a:xfrm>
            <a:off x="325120" y="1549285"/>
            <a:ext cx="6750377" cy="5058905"/>
          </a:xfrm>
        </p:spPr>
        <p:txBody>
          <a:bodyPr>
            <a:normAutofit fontScale="92500" lnSpcReduction="20000"/>
          </a:bodyPr>
          <a:lstStyle/>
          <a:p>
            <a:r>
              <a:rPr lang="en-US" sz="2400" dirty="0"/>
              <a:t>The parties have a </a:t>
            </a:r>
            <a:r>
              <a:rPr lang="en-US" sz="2400" dirty="0">
                <a:solidFill>
                  <a:srgbClr val="C00000"/>
                </a:solidFill>
              </a:rPr>
              <a:t>mutual incentive </a:t>
            </a:r>
            <a:r>
              <a:rPr lang="en-US" sz="2400" dirty="0"/>
              <a:t>to strike anticompetitive, </a:t>
            </a:r>
            <a:br>
              <a:rPr lang="en-US" sz="2400" dirty="0"/>
            </a:br>
            <a:r>
              <a:rPr lang="en-US" sz="2400" dirty="0"/>
              <a:t>settlements that permit </a:t>
            </a:r>
            <a:r>
              <a:rPr lang="en-US" sz="2400" dirty="0">
                <a:solidFill>
                  <a:srgbClr val="C00000"/>
                </a:solidFill>
              </a:rPr>
              <a:t>continued monopoly conduct</a:t>
            </a:r>
          </a:p>
          <a:p>
            <a:r>
              <a:rPr lang="en-US" sz="2400" dirty="0"/>
              <a:t>Mutual incentive goes beyond pharma “pay for delay” agreements</a:t>
            </a:r>
          </a:p>
          <a:p>
            <a:r>
              <a:rPr lang="en-US" sz="2400" dirty="0">
                <a:solidFill>
                  <a:srgbClr val="C00000"/>
                </a:solidFill>
              </a:rPr>
              <a:t>Private litigation settlements that share the monopoly profits can benefit both parties at the expense of consumers</a:t>
            </a:r>
          </a:p>
          <a:p>
            <a:pPr lvl="1"/>
            <a:r>
              <a:rPr lang="en-US" sz="2000" i="1" dirty="0"/>
              <a:t>Why? </a:t>
            </a:r>
            <a:r>
              <a:rPr lang="en-US" sz="2000" dirty="0"/>
              <a:t>Because monopoly profits exceed duopoly profits</a:t>
            </a:r>
          </a:p>
          <a:p>
            <a:pPr lvl="1"/>
            <a:r>
              <a:rPr lang="en-US" sz="2000" dirty="0">
                <a:solidFill>
                  <a:srgbClr val="002060"/>
                </a:solidFill>
              </a:rPr>
              <a:t>Example; Suppose monopolist is engaging in anticompetitive conduct that will allow it to maintain its monopoly profits of $220. Suppose entrant can win the case for certain, which would lead to total market profits of $140.  If they settle the case in a way that maintains the monopoly, there is surplus profits of $80 to share!  Entrant can get more than the $50 it would obtain if it wins the case and is able to enter.</a:t>
            </a:r>
          </a:p>
          <a:p>
            <a:r>
              <a:rPr lang="en-US" sz="2400" dirty="0">
                <a:solidFill>
                  <a:srgbClr val="C00000"/>
                </a:solidFill>
              </a:rPr>
              <a:t>Law should prohibit settlements that allow continuation of anticompetitive conduct in exchange for consideration paid to plaintiff</a:t>
            </a:r>
          </a:p>
          <a:p>
            <a:pPr marL="914400" lvl="2" indent="0">
              <a:buNone/>
            </a:pPr>
            <a:endParaRPr lang="en-US" sz="1800" dirty="0">
              <a:solidFill>
                <a:srgbClr val="C00000"/>
              </a:solidFill>
            </a:endParaRPr>
          </a:p>
          <a:p>
            <a:pPr marL="457200" lvl="1" indent="0">
              <a:buNone/>
            </a:pPr>
            <a:endParaRPr lang="en-US" sz="2000" dirty="0"/>
          </a:p>
          <a:p>
            <a:endParaRPr lang="en-US" sz="2400" dirty="0"/>
          </a:p>
        </p:txBody>
      </p:sp>
      <p:sp>
        <p:nvSpPr>
          <p:cNvPr id="4" name="Slide Number Placeholder 3">
            <a:extLst>
              <a:ext uri="{FF2B5EF4-FFF2-40B4-BE49-F238E27FC236}">
                <a16:creationId xmlns:a16="http://schemas.microsoft.com/office/drawing/2014/main" id="{97447CF9-E065-418A-BF31-3E5DBDD3156D}"/>
              </a:ext>
            </a:extLst>
          </p:cNvPr>
          <p:cNvSpPr>
            <a:spLocks noGrp="1"/>
          </p:cNvSpPr>
          <p:nvPr>
            <p:ph type="sldNum" sz="quarter" idx="12"/>
          </p:nvPr>
        </p:nvSpPr>
        <p:spPr/>
        <p:txBody>
          <a:bodyPr/>
          <a:lstStyle/>
          <a:p>
            <a:fld id="{A3FA0A93-60EE-4E9D-852F-604094E61050}" type="slidenum">
              <a:rPr lang="en-US" smtClean="0"/>
              <a:t>35</a:t>
            </a:fld>
            <a:endParaRPr lang="en-US"/>
          </a:p>
        </p:txBody>
      </p:sp>
      <p:graphicFrame>
        <p:nvGraphicFramePr>
          <p:cNvPr id="5" name="Object 3">
            <a:extLst>
              <a:ext uri="{FF2B5EF4-FFF2-40B4-BE49-F238E27FC236}">
                <a16:creationId xmlns:a16="http://schemas.microsoft.com/office/drawing/2014/main" id="{72099CDB-181E-4E5F-83CF-6EEEBA7E8280}"/>
              </a:ext>
            </a:extLst>
          </p:cNvPr>
          <p:cNvGraphicFramePr>
            <a:graphicFrameLocks noChangeAspect="1"/>
          </p:cNvGraphicFramePr>
          <p:nvPr>
            <p:extLst>
              <p:ext uri="{D42A27DB-BD31-4B8C-83A1-F6EECF244321}">
                <p14:modId xmlns:p14="http://schemas.microsoft.com/office/powerpoint/2010/main" val="4122252361"/>
              </p:ext>
            </p:extLst>
          </p:nvPr>
        </p:nvGraphicFramePr>
        <p:xfrm>
          <a:off x="7517981" y="1840223"/>
          <a:ext cx="4576608" cy="3177553"/>
        </p:xfrm>
        <a:graphic>
          <a:graphicData uri="http://schemas.openxmlformats.org/presentationml/2006/ole">
            <mc:AlternateContent xmlns:mc="http://schemas.openxmlformats.org/markup-compatibility/2006">
              <mc:Choice xmlns:v="urn:schemas-microsoft-com:vml" Requires="v">
                <p:oleObj name="Worksheet" r:id="rId2" imgW="3968620" imgH="2425654" progId="Excel.Sheet.8">
                  <p:embed/>
                </p:oleObj>
              </mc:Choice>
              <mc:Fallback>
                <p:oleObj name="Worksheet" r:id="rId2" imgW="3968620" imgH="2425654" progId="Excel.Sheet.8">
                  <p:embed/>
                  <p:pic>
                    <p:nvPicPr>
                      <p:cNvPr id="1026" name="Object 3"/>
                      <p:cNvPicPr>
                        <a:picLocks noChangeAspect="1" noChangeArrowheads="1"/>
                      </p:cNvPicPr>
                      <p:nvPr/>
                    </p:nvPicPr>
                    <p:blipFill>
                      <a:blip r:embed="rId3"/>
                      <a:srcRect/>
                      <a:stretch>
                        <a:fillRect/>
                      </a:stretch>
                    </p:blipFill>
                    <p:spPr bwMode="auto">
                      <a:xfrm>
                        <a:off x="7517981" y="1840223"/>
                        <a:ext cx="4576608" cy="3177553"/>
                      </a:xfrm>
                      <a:prstGeom prst="rect">
                        <a:avLst/>
                      </a:prstGeom>
                      <a:noFill/>
                      <a:ln>
                        <a:solidFill>
                          <a:schemeClr val="tx1"/>
                        </a:solidFill>
                      </a:ln>
                      <a:effectLst/>
                    </p:spPr>
                  </p:pic>
                </p:oleObj>
              </mc:Fallback>
            </mc:AlternateContent>
          </a:graphicData>
        </a:graphic>
      </p:graphicFrame>
    </p:spTree>
    <p:extLst>
      <p:ext uri="{BB962C8B-B14F-4D97-AF65-F5344CB8AC3E}">
        <p14:creationId xmlns:p14="http://schemas.microsoft.com/office/powerpoint/2010/main" val="3797996247"/>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7" name="Rectangle 2"/>
          <p:cNvSpPr>
            <a:spLocks noGrp="1" noChangeArrowheads="1"/>
          </p:cNvSpPr>
          <p:nvPr>
            <p:ph type="title"/>
          </p:nvPr>
        </p:nvSpPr>
        <p:spPr>
          <a:xfrm>
            <a:off x="571499" y="417512"/>
            <a:ext cx="10487025" cy="1143000"/>
          </a:xfrm>
          <a:noFill/>
        </p:spPr>
        <p:txBody>
          <a:bodyPr>
            <a:noAutofit/>
          </a:bodyPr>
          <a:lstStyle/>
          <a:p>
            <a:pPr eaLnBrk="1" hangingPunct="1">
              <a:lnSpc>
                <a:spcPct val="85000"/>
              </a:lnSpc>
            </a:pPr>
            <a:r>
              <a:rPr lang="en-US" sz="2800" dirty="0">
                <a:solidFill>
                  <a:schemeClr val="tx1"/>
                </a:solidFill>
              </a:rPr>
              <a:t>The Monopolist’s Greater Litigation Effort Incentive: </a:t>
            </a:r>
            <a:br>
              <a:rPr lang="en-US" sz="2800" dirty="0">
                <a:solidFill>
                  <a:schemeClr val="tx1"/>
                </a:solidFill>
              </a:rPr>
            </a:br>
            <a:r>
              <a:rPr lang="en-US" sz="2800" i="1" dirty="0">
                <a:solidFill>
                  <a:schemeClr val="tx1"/>
                </a:solidFill>
              </a:rPr>
              <a:t>Asymmetric Post-Entry Profits</a:t>
            </a:r>
            <a:br>
              <a:rPr lang="en-US" sz="2800" dirty="0">
                <a:solidFill>
                  <a:schemeClr val="tx1"/>
                </a:solidFill>
              </a:rPr>
            </a:br>
            <a:endParaRPr lang="en-US" sz="2800" i="1" dirty="0">
              <a:solidFill>
                <a:schemeClr val="tx1"/>
              </a:solidFill>
            </a:endParaRPr>
          </a:p>
        </p:txBody>
      </p:sp>
      <p:graphicFrame>
        <p:nvGraphicFramePr>
          <p:cNvPr id="1026" name="Object 3"/>
          <p:cNvGraphicFramePr>
            <a:graphicFrameLocks noChangeAspect="1"/>
          </p:cNvGraphicFramePr>
          <p:nvPr>
            <p:extLst>
              <p:ext uri="{D42A27DB-BD31-4B8C-83A1-F6EECF244321}">
                <p14:modId xmlns:p14="http://schemas.microsoft.com/office/powerpoint/2010/main" val="2210284406"/>
              </p:ext>
            </p:extLst>
          </p:nvPr>
        </p:nvGraphicFramePr>
        <p:xfrm>
          <a:off x="239713" y="1729983"/>
          <a:ext cx="5972175" cy="4292600"/>
        </p:xfrm>
        <a:graphic>
          <a:graphicData uri="http://schemas.openxmlformats.org/presentationml/2006/ole">
            <mc:AlternateContent xmlns:mc="http://schemas.openxmlformats.org/markup-compatibility/2006">
              <mc:Choice xmlns:v="urn:schemas-microsoft-com:vml" Requires="v">
                <p:oleObj name="Worksheet" r:id="rId3" imgW="3968620" imgH="2425654" progId="Excel.Sheet.8">
                  <p:embed/>
                </p:oleObj>
              </mc:Choice>
              <mc:Fallback>
                <p:oleObj name="Worksheet" r:id="rId3" imgW="3968620" imgH="2425654" progId="Excel.Sheet.8">
                  <p:embed/>
                  <p:pic>
                    <p:nvPicPr>
                      <p:cNvPr id="1026" name="Object 3"/>
                      <p:cNvPicPr>
                        <a:picLocks noChangeAspect="1" noChangeArrowheads="1"/>
                      </p:cNvPicPr>
                      <p:nvPr/>
                    </p:nvPicPr>
                    <p:blipFill>
                      <a:blip r:embed="rId4"/>
                      <a:srcRect/>
                      <a:stretch>
                        <a:fillRect/>
                      </a:stretch>
                    </p:blipFill>
                    <p:spPr bwMode="auto">
                      <a:xfrm>
                        <a:off x="239713" y="1729983"/>
                        <a:ext cx="5972175" cy="4292600"/>
                      </a:xfrm>
                      <a:prstGeom prst="rect">
                        <a:avLst/>
                      </a:prstGeom>
                      <a:noFill/>
                      <a:ln>
                        <a:solidFill>
                          <a:schemeClr val="tx1"/>
                        </a:solidFill>
                      </a:ln>
                      <a:effectLst/>
                    </p:spPr>
                  </p:pic>
                </p:oleObj>
              </mc:Fallback>
            </mc:AlternateContent>
          </a:graphicData>
        </a:graphic>
      </p:graphicFrame>
      <p:sp>
        <p:nvSpPr>
          <p:cNvPr id="1028" name="Slide Number Placeholder 3"/>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baseline="30000">
                <a:solidFill>
                  <a:schemeClr val="tx1"/>
                </a:solidFill>
                <a:latin typeface="Arial" charset="0"/>
                <a:cs typeface="Arial" charset="0"/>
              </a:defRPr>
            </a:lvl1pPr>
            <a:lvl2pPr marL="742950" indent="-285750" eaLnBrk="0" hangingPunct="0">
              <a:defRPr baseline="30000">
                <a:solidFill>
                  <a:schemeClr val="tx1"/>
                </a:solidFill>
                <a:latin typeface="Arial" charset="0"/>
                <a:cs typeface="Arial" charset="0"/>
              </a:defRPr>
            </a:lvl2pPr>
            <a:lvl3pPr marL="1143000" indent="-228600" eaLnBrk="0" hangingPunct="0">
              <a:defRPr baseline="30000">
                <a:solidFill>
                  <a:schemeClr val="tx1"/>
                </a:solidFill>
                <a:latin typeface="Arial" charset="0"/>
                <a:cs typeface="Arial" charset="0"/>
              </a:defRPr>
            </a:lvl3pPr>
            <a:lvl4pPr marL="1600200" indent="-228600" eaLnBrk="0" hangingPunct="0">
              <a:defRPr baseline="30000">
                <a:solidFill>
                  <a:schemeClr val="tx1"/>
                </a:solidFill>
                <a:latin typeface="Arial" charset="0"/>
                <a:cs typeface="Arial" charset="0"/>
              </a:defRPr>
            </a:lvl4pPr>
            <a:lvl5pPr marL="2057400" indent="-228600" eaLnBrk="0" hangingPunct="0">
              <a:defRPr baseline="30000">
                <a:solidFill>
                  <a:schemeClr val="tx1"/>
                </a:solidFill>
                <a:latin typeface="Arial" charset="0"/>
                <a:cs typeface="Arial" charset="0"/>
              </a:defRPr>
            </a:lvl5pPr>
            <a:lvl6pPr marL="2514600" indent="-228600" eaLnBrk="0" fontAlgn="base" hangingPunct="0">
              <a:spcBef>
                <a:spcPct val="0"/>
              </a:spcBef>
              <a:spcAft>
                <a:spcPct val="0"/>
              </a:spcAft>
              <a:defRPr baseline="30000">
                <a:solidFill>
                  <a:schemeClr val="tx1"/>
                </a:solidFill>
                <a:latin typeface="Arial" charset="0"/>
                <a:cs typeface="Arial" charset="0"/>
              </a:defRPr>
            </a:lvl6pPr>
            <a:lvl7pPr marL="2971800" indent="-228600" eaLnBrk="0" fontAlgn="base" hangingPunct="0">
              <a:spcBef>
                <a:spcPct val="0"/>
              </a:spcBef>
              <a:spcAft>
                <a:spcPct val="0"/>
              </a:spcAft>
              <a:defRPr baseline="30000">
                <a:solidFill>
                  <a:schemeClr val="tx1"/>
                </a:solidFill>
                <a:latin typeface="Arial" charset="0"/>
                <a:cs typeface="Arial" charset="0"/>
              </a:defRPr>
            </a:lvl7pPr>
            <a:lvl8pPr marL="3429000" indent="-228600" eaLnBrk="0" fontAlgn="base" hangingPunct="0">
              <a:spcBef>
                <a:spcPct val="0"/>
              </a:spcBef>
              <a:spcAft>
                <a:spcPct val="0"/>
              </a:spcAft>
              <a:defRPr baseline="30000">
                <a:solidFill>
                  <a:schemeClr val="tx1"/>
                </a:solidFill>
                <a:latin typeface="Arial" charset="0"/>
                <a:cs typeface="Arial" charset="0"/>
              </a:defRPr>
            </a:lvl8pPr>
            <a:lvl9pPr marL="3886200" indent="-228600" eaLnBrk="0" fontAlgn="base" hangingPunct="0">
              <a:spcBef>
                <a:spcPct val="0"/>
              </a:spcBef>
              <a:spcAft>
                <a:spcPct val="0"/>
              </a:spcAft>
              <a:defRPr baseline="30000">
                <a:solidFill>
                  <a:schemeClr val="tx1"/>
                </a:solidFill>
                <a:latin typeface="Arial" charset="0"/>
                <a:cs typeface="Arial" charset="0"/>
              </a:defRPr>
            </a:lvl9pPr>
          </a:lstStyle>
          <a:p>
            <a:pPr eaLnBrk="1" hangingPunct="1"/>
            <a:fld id="{B18CB050-EC50-4CAC-A135-A07974EB6EF7}" type="slidenum">
              <a:rPr lang="en-US" smtClean="0"/>
              <a:pPr eaLnBrk="1" hangingPunct="1"/>
              <a:t>36</a:t>
            </a:fld>
            <a:endParaRPr lang="en-US"/>
          </a:p>
        </p:txBody>
      </p:sp>
      <p:sp>
        <p:nvSpPr>
          <p:cNvPr id="5" name="TextBox 4">
            <a:extLst>
              <a:ext uri="{FF2B5EF4-FFF2-40B4-BE49-F238E27FC236}">
                <a16:creationId xmlns:a16="http://schemas.microsoft.com/office/drawing/2014/main" id="{C424B0D8-2E61-4AF4-9629-801816D3CC9B}"/>
              </a:ext>
            </a:extLst>
          </p:cNvPr>
          <p:cNvSpPr txBox="1"/>
          <p:nvPr/>
        </p:nvSpPr>
        <p:spPr>
          <a:xfrm>
            <a:off x="7134226" y="1150213"/>
            <a:ext cx="4657724" cy="5632311"/>
          </a:xfrm>
          <a:prstGeom prst="rect">
            <a:avLst/>
          </a:prstGeom>
          <a:noFill/>
          <a:ln w="38100">
            <a:solidFill>
              <a:schemeClr val="accent1"/>
            </a:solidFill>
          </a:ln>
        </p:spPr>
        <p:txBody>
          <a:bodyPr wrap="square" rtlCol="0">
            <a:spAutoFit/>
          </a:bodyPr>
          <a:lstStyle/>
          <a:p>
            <a:r>
              <a:rPr lang="en-US" b="1" i="1" dirty="0">
                <a:solidFill>
                  <a:srgbClr val="0070C0"/>
                </a:solidFill>
              </a:rPr>
              <a:t>Parties puts forth litigation effort according to their respective values of winning.  </a:t>
            </a:r>
          </a:p>
          <a:p>
            <a:endParaRPr lang="en-US" b="1" i="1" dirty="0">
              <a:solidFill>
                <a:srgbClr val="0070C0"/>
              </a:solidFill>
            </a:endParaRPr>
          </a:p>
          <a:p>
            <a:r>
              <a:rPr lang="en-US" b="1" i="1" dirty="0">
                <a:solidFill>
                  <a:srgbClr val="0070C0"/>
                </a:solidFill>
              </a:rPr>
              <a:t>Monopolist’s value of winning the case is $130, the incremental profits from monopoly over duopoly.  </a:t>
            </a:r>
          </a:p>
          <a:p>
            <a:endParaRPr lang="en-US" b="1" i="1" dirty="0">
              <a:solidFill>
                <a:srgbClr val="0070C0"/>
              </a:solidFill>
            </a:endParaRPr>
          </a:p>
          <a:p>
            <a:r>
              <a:rPr lang="en-US" b="1" i="1" dirty="0">
                <a:solidFill>
                  <a:srgbClr val="0070C0"/>
                </a:solidFill>
              </a:rPr>
              <a:t>The competitor will NOT get a monopoly if it wins, so its value is only its duopoly profits of $50.  </a:t>
            </a:r>
          </a:p>
          <a:p>
            <a:endParaRPr lang="en-US" b="1" i="1" dirty="0">
              <a:solidFill>
                <a:srgbClr val="0070C0"/>
              </a:solidFill>
            </a:endParaRPr>
          </a:p>
          <a:p>
            <a:r>
              <a:rPr lang="en-US" b="1" i="1" dirty="0">
                <a:solidFill>
                  <a:srgbClr val="C00000"/>
                </a:solidFill>
              </a:rPr>
              <a:t>Thus, the Monopolist will put forth more effort.  </a:t>
            </a:r>
            <a:r>
              <a:rPr lang="en-US" b="1" i="1" dirty="0" err="1">
                <a:solidFill>
                  <a:srgbClr val="C00000"/>
                </a:solidFill>
              </a:rPr>
              <a:t>Proferred</a:t>
            </a:r>
            <a:r>
              <a:rPr lang="en-US" b="1" i="1" dirty="0">
                <a:solidFill>
                  <a:srgbClr val="C00000"/>
                </a:solidFill>
              </a:rPr>
              <a:t> evidence will be skewed in its favor. Outcomes will be tilted in its favor away from the merits-based outcome</a:t>
            </a:r>
          </a:p>
          <a:p>
            <a:endParaRPr lang="en-US" b="1" i="1" dirty="0">
              <a:solidFill>
                <a:srgbClr val="0070C0"/>
              </a:solidFill>
            </a:endParaRPr>
          </a:p>
          <a:p>
            <a:r>
              <a:rPr lang="en-US" b="1" i="1" dirty="0">
                <a:solidFill>
                  <a:srgbClr val="0070C0"/>
                </a:solidFill>
              </a:rPr>
              <a:t>Efforts and Outcomes are skewed as long as monopoly profits exceed the sum of duopoly profits (i.e., $220 vs $140 in the Table).  This is the normal case.  </a:t>
            </a:r>
          </a:p>
        </p:txBody>
      </p:sp>
      <p:cxnSp>
        <p:nvCxnSpPr>
          <p:cNvPr id="6" name="Straight Arrow Connector 5">
            <a:extLst>
              <a:ext uri="{FF2B5EF4-FFF2-40B4-BE49-F238E27FC236}">
                <a16:creationId xmlns:a16="http://schemas.microsoft.com/office/drawing/2014/main" id="{8EA79D1A-A347-4894-AE6B-E090E335E369}"/>
              </a:ext>
            </a:extLst>
          </p:cNvPr>
          <p:cNvCxnSpPr>
            <a:cxnSpLocks/>
          </p:cNvCxnSpPr>
          <p:nvPr/>
        </p:nvCxnSpPr>
        <p:spPr>
          <a:xfrm flipH="1">
            <a:off x="6329363" y="2924175"/>
            <a:ext cx="571499" cy="381000"/>
          </a:xfrm>
          <a:prstGeom prst="straightConnector1">
            <a:avLst/>
          </a:prstGeom>
          <a:ln w="38100">
            <a:solidFill>
              <a:srgbClr val="0070C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514381935"/>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33374" y="320675"/>
            <a:ext cx="11210925" cy="1325563"/>
          </a:xfrm>
        </p:spPr>
        <p:txBody>
          <a:bodyPr>
            <a:normAutofit/>
          </a:bodyPr>
          <a:lstStyle/>
          <a:p>
            <a:r>
              <a:rPr lang="en-US" sz="2800" dirty="0"/>
              <a:t>Guiding Principles for an Updated and Revitalized Rule of Reason for Exclusionary Conduct</a:t>
            </a:r>
            <a:endParaRPr lang="en-US" sz="2800" i="1" dirty="0"/>
          </a:p>
        </p:txBody>
      </p:sp>
      <p:sp>
        <p:nvSpPr>
          <p:cNvPr id="3" name="Content Placeholder 2"/>
          <p:cNvSpPr>
            <a:spLocks noGrp="1"/>
          </p:cNvSpPr>
          <p:nvPr>
            <p:ph idx="1"/>
          </p:nvPr>
        </p:nvSpPr>
        <p:spPr/>
        <p:txBody>
          <a:bodyPr>
            <a:normAutofit/>
          </a:bodyPr>
          <a:lstStyle/>
          <a:p>
            <a:r>
              <a:rPr lang="en-US" sz="2400" dirty="0"/>
              <a:t>Gavil &amp; Salop article* makes a number of proposals to correct Chicago’s errors and update the rule of reason.  These involve …</a:t>
            </a:r>
          </a:p>
          <a:p>
            <a:pPr lvl="1"/>
            <a:r>
              <a:rPr lang="en-US" sz="2000" dirty="0"/>
              <a:t>Reestablishing an appropriate default presumption</a:t>
            </a:r>
          </a:p>
          <a:p>
            <a:pPr lvl="1"/>
            <a:r>
              <a:rPr lang="en-US" sz="2000" dirty="0"/>
              <a:t>Restoring the proper role of inferences and presumptions</a:t>
            </a:r>
          </a:p>
          <a:p>
            <a:pPr lvl="1"/>
            <a:r>
              <a:rPr lang="en-US" sz="2000" dirty="0"/>
              <a:t>Structuring the inquiry </a:t>
            </a:r>
          </a:p>
          <a:p>
            <a:pPr lvl="1"/>
            <a:r>
              <a:rPr lang="en-US" sz="2000" dirty="0"/>
              <a:t>Allocating burdens in accordance with decision theoretic principles</a:t>
            </a:r>
          </a:p>
          <a:p>
            <a:r>
              <a:rPr lang="en-US" sz="2400" dirty="0"/>
              <a:t>These proposals affect both … </a:t>
            </a:r>
          </a:p>
          <a:p>
            <a:pPr lvl="1"/>
            <a:r>
              <a:rPr lang="en-US" sz="2000" dirty="0"/>
              <a:t>Burdens of production and proof on plaintiff and defendant</a:t>
            </a:r>
          </a:p>
          <a:p>
            <a:pPr lvl="1"/>
            <a:r>
              <a:rPr lang="en-US" sz="2000" dirty="0"/>
              <a:t>Legal presumptions</a:t>
            </a:r>
          </a:p>
          <a:p>
            <a:pPr marL="457200" lvl="1" indent="0">
              <a:buNone/>
            </a:pPr>
            <a:endParaRPr lang="en-US" sz="2000" dirty="0"/>
          </a:p>
          <a:p>
            <a:pPr marL="0" indent="0">
              <a:buNone/>
            </a:pPr>
            <a:r>
              <a:rPr lang="en-US" sz="1600" i="1" dirty="0"/>
              <a:t>* </a:t>
            </a:r>
            <a:r>
              <a:rPr lang="en-US" sz="1600" dirty="0"/>
              <a:t>Andrew I. Gavil and Steven C. Salop, </a:t>
            </a:r>
            <a:r>
              <a:rPr lang="en-US" sz="1600" i="1" dirty="0">
                <a:effectLst/>
                <a:ea typeface="Times New Roman" panose="02020603050405020304" pitchFamily="18" charset="0"/>
                <a:cs typeface="Times New Roman" panose="02020603050405020304" pitchFamily="18" charset="0"/>
              </a:rPr>
              <a:t>Probability, Presumptions And Evidentiary Burdens In Antitrust Analysis: Revitalizing The Rule Of Reason For Exclusionary Conduct</a:t>
            </a:r>
            <a:r>
              <a:rPr lang="en-US" sz="1600" dirty="0">
                <a:effectLst/>
                <a:ea typeface="Times New Roman" panose="02020603050405020304" pitchFamily="18" charset="0"/>
                <a:cs typeface="Times New Roman" panose="02020603050405020304" pitchFamily="18" charset="0"/>
              </a:rPr>
              <a:t>, </a:t>
            </a:r>
            <a:r>
              <a:rPr lang="en-US" sz="1600" cap="small" dirty="0">
                <a:effectLst/>
                <a:ea typeface="Times New Roman" panose="02020603050405020304" pitchFamily="18" charset="0"/>
                <a:cs typeface="Times New Roman" panose="02020603050405020304" pitchFamily="18" charset="0"/>
              </a:rPr>
              <a:t>U. Pa. L. Rev.</a:t>
            </a:r>
            <a:r>
              <a:rPr lang="en-US" sz="1600" dirty="0">
                <a:effectLst/>
                <a:ea typeface="Times New Roman" panose="02020603050405020304" pitchFamily="18" charset="0"/>
                <a:cs typeface="Times New Roman" panose="02020603050405020304" pitchFamily="18" charset="0"/>
              </a:rPr>
              <a:t> (2020).</a:t>
            </a:r>
          </a:p>
          <a:p>
            <a:pPr marL="457200" lvl="1" indent="0">
              <a:buNone/>
            </a:pPr>
            <a:endParaRPr lang="en-US" sz="2000" dirty="0"/>
          </a:p>
          <a:p>
            <a:endParaRPr lang="en-US" sz="2400" dirty="0"/>
          </a:p>
        </p:txBody>
      </p:sp>
      <p:sp>
        <p:nvSpPr>
          <p:cNvPr id="4" name="Slide Number Placeholder 3"/>
          <p:cNvSpPr>
            <a:spLocks noGrp="1"/>
          </p:cNvSpPr>
          <p:nvPr>
            <p:ph type="sldNum" sz="quarter" idx="12"/>
          </p:nvPr>
        </p:nvSpPr>
        <p:spPr/>
        <p:txBody>
          <a:bodyPr/>
          <a:lstStyle/>
          <a:p>
            <a:fld id="{AB1EBE80-74D7-4BE6-8BF9-BE47E46C85C3}" type="slidenum">
              <a:rPr lang="en-US" smtClean="0"/>
              <a:t>37</a:t>
            </a:fld>
            <a:endParaRPr lang="en-US"/>
          </a:p>
        </p:txBody>
      </p:sp>
    </p:spTree>
    <p:extLst>
      <p:ext uri="{BB962C8B-B14F-4D97-AF65-F5344CB8AC3E}">
        <p14:creationId xmlns:p14="http://schemas.microsoft.com/office/powerpoint/2010/main" val="3233893057"/>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AC7353-1D4B-4266-8580-CA8E64B54DE0}"/>
              </a:ext>
            </a:extLst>
          </p:cNvPr>
          <p:cNvSpPr>
            <a:spLocks noGrp="1"/>
          </p:cNvSpPr>
          <p:nvPr>
            <p:ph type="title"/>
          </p:nvPr>
        </p:nvSpPr>
        <p:spPr/>
        <p:txBody>
          <a:bodyPr>
            <a:normAutofit/>
          </a:bodyPr>
          <a:lstStyle/>
          <a:p>
            <a:r>
              <a:rPr kumimoji="0" lang="en-US" altLang="ja-JP" b="0" u="none" strike="noStrike" cap="none" normalizeH="0" baseline="0" dirty="0">
                <a:ln>
                  <a:noFill/>
                </a:ln>
                <a:solidFill>
                  <a:schemeClr val="tx1"/>
                </a:solidFill>
                <a:effectLst/>
                <a:ea typeface="Times New Roman" panose="02020603050405020304" pitchFamily="18" charset="0"/>
                <a:cs typeface="Times New Roman" panose="02020603050405020304" pitchFamily="18" charset="0"/>
              </a:rPr>
              <a:t>Proposed Structure of the Inquiry and Allocation of Burdens*</a:t>
            </a:r>
            <a:endParaRPr lang="en-US" dirty="0"/>
          </a:p>
        </p:txBody>
      </p:sp>
      <p:sp>
        <p:nvSpPr>
          <p:cNvPr id="3" name="Content Placeholder 2">
            <a:extLst>
              <a:ext uri="{FF2B5EF4-FFF2-40B4-BE49-F238E27FC236}">
                <a16:creationId xmlns:a16="http://schemas.microsoft.com/office/drawing/2014/main" id="{FFAC0675-EDCC-4446-9328-DF33B5327074}"/>
              </a:ext>
            </a:extLst>
          </p:cNvPr>
          <p:cNvSpPr>
            <a:spLocks noGrp="1"/>
          </p:cNvSpPr>
          <p:nvPr>
            <p:ph idx="1"/>
          </p:nvPr>
        </p:nvSpPr>
        <p:spPr>
          <a:xfrm>
            <a:off x="838200" y="1538289"/>
            <a:ext cx="10515600" cy="5437546"/>
          </a:xfrm>
        </p:spPr>
        <p:txBody>
          <a:bodyPr>
            <a:normAutofit fontScale="77500" lnSpcReduction="20000"/>
          </a:bodyPr>
          <a:lstStyle/>
          <a:p>
            <a:pPr marL="342900" indent="-342900" algn="l">
              <a:buFont typeface="+mj-lt"/>
              <a:buAutoNum type="arabicPeriod"/>
            </a:pPr>
            <a:r>
              <a:rPr lang="en-US" sz="2600" u="none" strike="noStrike" baseline="0" dirty="0">
                <a:latin typeface="+mj-lt"/>
              </a:rPr>
              <a:t>The Default Presumption Should Be “Neutral” Competitive Effects</a:t>
            </a:r>
          </a:p>
          <a:p>
            <a:pPr marL="342900" indent="-342900" algn="l">
              <a:buFont typeface="+mj-lt"/>
              <a:buAutoNum type="arabicPeriod"/>
            </a:pPr>
            <a:r>
              <a:rPr lang="en-US" sz="2600" u="none" strike="noStrike" baseline="0" dirty="0">
                <a:latin typeface="+mj-lt"/>
              </a:rPr>
              <a:t>The Plaintiff’s Evidentiary Burden Should Not Be Elevated Ex Ante</a:t>
            </a:r>
          </a:p>
          <a:p>
            <a:pPr marL="914400" lvl="1" indent="-457200">
              <a:buFont typeface="+mj-lt"/>
              <a:buAutoNum type="alphaLcPeriod"/>
            </a:pPr>
            <a:r>
              <a:rPr lang="en-US" sz="2600" i="1" u="none" strike="noStrike" baseline="0" dirty="0">
                <a:latin typeface="+mj-lt"/>
              </a:rPr>
              <a:t>The Plaintiff ’s Evidentiary Burden Should Be Probable Anticompetitive Effects, </a:t>
            </a:r>
            <a:br>
              <a:rPr lang="en-US" sz="2600" i="1" u="none" strike="noStrike" baseline="0" dirty="0">
                <a:latin typeface="+mj-lt"/>
              </a:rPr>
            </a:br>
            <a:r>
              <a:rPr lang="en-US" sz="2600" i="1" u="none" strike="noStrike" baseline="0" dirty="0">
                <a:latin typeface="+mj-lt"/>
              </a:rPr>
              <a:t>Not Actual Anticompetitive Effect</a:t>
            </a:r>
          </a:p>
          <a:p>
            <a:pPr marL="914400" lvl="1" indent="-457200">
              <a:buFont typeface="+mj-lt"/>
              <a:buAutoNum type="alphaLcPeriod"/>
            </a:pPr>
            <a:r>
              <a:rPr lang="en-US" sz="2600" i="1" u="none" strike="noStrike" baseline="0" dirty="0">
                <a:latin typeface="+mj-lt"/>
              </a:rPr>
              <a:t>The Plaintiff’s Evidentiary Burden Should Not Require Quantification</a:t>
            </a:r>
          </a:p>
          <a:p>
            <a:pPr marL="457200" indent="-457200" algn="l">
              <a:buFont typeface="+mj-lt"/>
              <a:buAutoNum type="arabicPeriod"/>
            </a:pPr>
            <a:r>
              <a:rPr lang="en-US" sz="2600" u="none" strike="noStrike" baseline="0" dirty="0">
                <a:latin typeface="+mj-lt"/>
              </a:rPr>
              <a:t>Direct Proof of Market Power or Anticompetitive Effects Should Obviate the Need for Circumstantial Proof (</a:t>
            </a:r>
            <a:r>
              <a:rPr lang="en-US" sz="2600" i="1" u="none" strike="noStrike" baseline="0" dirty="0">
                <a:latin typeface="+mj-lt"/>
              </a:rPr>
              <a:t>e.g</a:t>
            </a:r>
            <a:r>
              <a:rPr lang="en-US" sz="2600" u="none" strike="noStrike" baseline="0" dirty="0">
                <a:latin typeface="+mj-lt"/>
              </a:rPr>
              <a:t>., market definition and market share calculation)</a:t>
            </a:r>
          </a:p>
          <a:p>
            <a:pPr marL="457200" indent="-457200" algn="l">
              <a:buFont typeface="+mj-lt"/>
              <a:buAutoNum type="arabicPeriod"/>
            </a:pPr>
            <a:r>
              <a:rPr lang="en-US" sz="2600" u="none" strike="noStrike" baseline="0" dirty="0">
                <a:latin typeface="+mj-lt"/>
              </a:rPr>
              <a:t>Courts Should Set a Lower Burden on the Plaintiff in Exclusionary Conduct Cases When the Defendant Has Substantial Market Power</a:t>
            </a:r>
          </a:p>
          <a:p>
            <a:pPr marL="457200" indent="-457200" algn="l">
              <a:buFont typeface="+mj-lt"/>
              <a:buAutoNum type="arabicPeriod"/>
            </a:pPr>
            <a:r>
              <a:rPr lang="en-US" sz="2600" u="none" strike="noStrike" baseline="0" dirty="0">
                <a:latin typeface="+mj-lt"/>
              </a:rPr>
              <a:t>The Plainti</a:t>
            </a:r>
            <a:r>
              <a:rPr lang="en-US" sz="2600" dirty="0">
                <a:latin typeface="+mj-lt"/>
              </a:rPr>
              <a:t>ff</a:t>
            </a:r>
            <a:r>
              <a:rPr lang="en-US" sz="2600" u="none" strike="noStrike" baseline="0" dirty="0">
                <a:latin typeface="+mj-lt"/>
              </a:rPr>
              <a:t>’s Initial Evidentiary Burden Should Be  Reduced to Reflect the Possible Absence of a Valid Efficiency Justification</a:t>
            </a:r>
          </a:p>
          <a:p>
            <a:pPr marL="457200" indent="-457200" algn="l">
              <a:buFont typeface="+mj-lt"/>
              <a:buAutoNum type="arabicPeriod"/>
            </a:pPr>
            <a:r>
              <a:rPr lang="en-US" sz="2600" u="none" strike="noStrike" baseline="0" dirty="0">
                <a:latin typeface="+mj-lt"/>
              </a:rPr>
              <a:t>The Defendant Should Not Be Able to Meet Its Burden of Production to Show Cognizable Efficiency Benefits Based on Purely Categorical Justi</a:t>
            </a:r>
            <a:r>
              <a:rPr lang="en-US" sz="2600" dirty="0">
                <a:latin typeface="+mj-lt"/>
              </a:rPr>
              <a:t>fi</a:t>
            </a:r>
            <a:r>
              <a:rPr lang="en-US" sz="2600" u="none" strike="noStrike" baseline="0" dirty="0">
                <a:latin typeface="+mj-lt"/>
              </a:rPr>
              <a:t>cations</a:t>
            </a:r>
          </a:p>
          <a:p>
            <a:pPr marL="457200" indent="-457200" algn="l">
              <a:buFont typeface="+mj-lt"/>
              <a:buAutoNum type="arabicPeriod"/>
            </a:pPr>
            <a:r>
              <a:rPr lang="en-US" sz="2600" u="none" strike="noStrike" baseline="0" dirty="0">
                <a:latin typeface="+mj-lt"/>
              </a:rPr>
              <a:t>Courts Should Subject Defendant’s Justifications to a Less Restrictive Alternative Standard</a:t>
            </a:r>
          </a:p>
          <a:p>
            <a:pPr marL="0" indent="0" algn="l">
              <a:buNone/>
            </a:pPr>
            <a:endParaRPr lang="en-US" sz="2000" i="1" dirty="0"/>
          </a:p>
          <a:p>
            <a:pPr marL="0" indent="0" algn="l">
              <a:buNone/>
            </a:pPr>
            <a:endParaRPr lang="en-US" sz="2000" i="1" dirty="0"/>
          </a:p>
          <a:p>
            <a:pPr marL="0" indent="0" algn="l">
              <a:buNone/>
            </a:pPr>
            <a:br>
              <a:rPr lang="en-US" sz="2000" i="1" dirty="0"/>
            </a:br>
            <a:r>
              <a:rPr lang="en-US" sz="1900" i="1" dirty="0"/>
              <a:t>* </a:t>
            </a:r>
            <a:r>
              <a:rPr lang="en-US" sz="1900" dirty="0"/>
              <a:t>Andrew I. </a:t>
            </a:r>
            <a:r>
              <a:rPr lang="en-US" sz="1900" dirty="0" err="1"/>
              <a:t>Gavil</a:t>
            </a:r>
            <a:r>
              <a:rPr lang="en-US" sz="1900" dirty="0"/>
              <a:t> and Steven C. Salop, </a:t>
            </a:r>
            <a:r>
              <a:rPr lang="en-US" sz="1900" i="1" dirty="0">
                <a:ea typeface="Times New Roman" panose="02020603050405020304" pitchFamily="18" charset="0"/>
                <a:cs typeface="Times New Roman" panose="02020603050405020304" pitchFamily="18" charset="0"/>
              </a:rPr>
              <a:t>Probability, Presumptions And Evidentiary Burdens In Antitrust Analysis: Revitalizing The Rule Of Reason For Exclusionary Conduct</a:t>
            </a:r>
            <a:r>
              <a:rPr lang="en-US" sz="1900" dirty="0">
                <a:ea typeface="Times New Roman" panose="02020603050405020304" pitchFamily="18" charset="0"/>
                <a:cs typeface="Times New Roman" panose="02020603050405020304" pitchFamily="18" charset="0"/>
              </a:rPr>
              <a:t>, </a:t>
            </a:r>
            <a:r>
              <a:rPr lang="en-US" sz="1900" cap="small" dirty="0">
                <a:ea typeface="Times New Roman" panose="02020603050405020304" pitchFamily="18" charset="0"/>
                <a:cs typeface="Times New Roman" panose="02020603050405020304" pitchFamily="18" charset="0"/>
              </a:rPr>
              <a:t>U. Pa. L. Rev.</a:t>
            </a:r>
            <a:r>
              <a:rPr lang="en-US" sz="1900" dirty="0">
                <a:ea typeface="Times New Roman" panose="02020603050405020304" pitchFamily="18" charset="0"/>
                <a:cs typeface="Times New Roman" panose="02020603050405020304" pitchFamily="18" charset="0"/>
              </a:rPr>
              <a:t> (2020).</a:t>
            </a:r>
          </a:p>
          <a:p>
            <a:pPr marL="457200" indent="-457200" algn="l">
              <a:buFont typeface="+mj-lt"/>
              <a:buAutoNum type="arabicPeriod"/>
            </a:pPr>
            <a:endParaRPr lang="en-US" sz="2000" dirty="0">
              <a:latin typeface="+mj-lt"/>
            </a:endParaRPr>
          </a:p>
        </p:txBody>
      </p:sp>
      <p:sp>
        <p:nvSpPr>
          <p:cNvPr id="4" name="Slide Number Placeholder 3">
            <a:extLst>
              <a:ext uri="{FF2B5EF4-FFF2-40B4-BE49-F238E27FC236}">
                <a16:creationId xmlns:a16="http://schemas.microsoft.com/office/drawing/2014/main" id="{35CFF0E2-BD01-4DE9-BB46-50CC92690162}"/>
              </a:ext>
            </a:extLst>
          </p:cNvPr>
          <p:cNvSpPr>
            <a:spLocks noGrp="1"/>
          </p:cNvSpPr>
          <p:nvPr>
            <p:ph type="sldNum" sz="quarter" idx="12"/>
          </p:nvPr>
        </p:nvSpPr>
        <p:spPr/>
        <p:txBody>
          <a:bodyPr/>
          <a:lstStyle/>
          <a:p>
            <a:fld id="{AB1EBE80-74D7-4BE6-8BF9-BE47E46C85C3}" type="slidenum">
              <a:rPr lang="en-US" smtClean="0"/>
              <a:t>38</a:t>
            </a:fld>
            <a:endParaRPr lang="en-US"/>
          </a:p>
        </p:txBody>
      </p:sp>
    </p:spTree>
    <p:extLst>
      <p:ext uri="{BB962C8B-B14F-4D97-AF65-F5344CB8AC3E}">
        <p14:creationId xmlns:p14="http://schemas.microsoft.com/office/powerpoint/2010/main" val="946420701"/>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FB7A7DD-61E7-46F6-B240-1DBBF943700A}"/>
              </a:ext>
            </a:extLst>
          </p:cNvPr>
          <p:cNvSpPr>
            <a:spLocks noGrp="1"/>
          </p:cNvSpPr>
          <p:nvPr>
            <p:ph type="title"/>
          </p:nvPr>
        </p:nvSpPr>
        <p:spPr>
          <a:xfrm>
            <a:off x="419100" y="365125"/>
            <a:ext cx="10934700" cy="1325563"/>
          </a:xfrm>
        </p:spPr>
        <p:txBody>
          <a:bodyPr>
            <a:noAutofit/>
          </a:bodyPr>
          <a:lstStyle/>
          <a:p>
            <a:r>
              <a:rPr kumimoji="0" lang="en-US" altLang="ja-JP" b="0" u="none" strike="noStrike" cap="none" normalizeH="0" baseline="0" dirty="0">
                <a:ln>
                  <a:noFill/>
                </a:ln>
                <a:solidFill>
                  <a:schemeClr val="tx1"/>
                </a:solidFill>
                <a:effectLst/>
                <a:ea typeface="Times New Roman" panose="02020603050405020304" pitchFamily="18" charset="0"/>
                <a:cs typeface="Times New Roman" panose="02020603050405020304" pitchFamily="18" charset="0"/>
              </a:rPr>
              <a:t>Guiding Principles for Adopting Procompetitive Presumptions for Exclusionary Conduct by Firms with Substantial Market Power</a:t>
            </a:r>
            <a:endParaRPr lang="en-US" dirty="0"/>
          </a:p>
        </p:txBody>
      </p:sp>
      <p:sp>
        <p:nvSpPr>
          <p:cNvPr id="4" name="Slide Number Placeholder 3">
            <a:extLst>
              <a:ext uri="{FF2B5EF4-FFF2-40B4-BE49-F238E27FC236}">
                <a16:creationId xmlns:a16="http://schemas.microsoft.com/office/drawing/2014/main" id="{01355F2F-19A2-499C-B721-390E04B5B5B6}"/>
              </a:ext>
            </a:extLst>
          </p:cNvPr>
          <p:cNvSpPr>
            <a:spLocks noGrp="1"/>
          </p:cNvSpPr>
          <p:nvPr>
            <p:ph type="sldNum" sz="quarter" idx="12"/>
          </p:nvPr>
        </p:nvSpPr>
        <p:spPr/>
        <p:txBody>
          <a:bodyPr/>
          <a:lstStyle/>
          <a:p>
            <a:fld id="{AB1EBE80-74D7-4BE6-8BF9-BE47E46C85C3}" type="slidenum">
              <a:rPr lang="en-US" smtClean="0"/>
              <a:t>39</a:t>
            </a:fld>
            <a:endParaRPr lang="en-US"/>
          </a:p>
        </p:txBody>
      </p:sp>
      <p:sp>
        <p:nvSpPr>
          <p:cNvPr id="5" name="Rectangle 1">
            <a:extLst>
              <a:ext uri="{FF2B5EF4-FFF2-40B4-BE49-F238E27FC236}">
                <a16:creationId xmlns:a16="http://schemas.microsoft.com/office/drawing/2014/main" id="{9ECC9B48-5115-486D-BF5B-514E4FB5C19E}"/>
              </a:ext>
            </a:extLst>
          </p:cNvPr>
          <p:cNvSpPr>
            <a:spLocks noGrp="1" noChangeArrowheads="1"/>
          </p:cNvSpPr>
          <p:nvPr>
            <p:ph idx="1"/>
          </p:nvPr>
        </p:nvSpPr>
        <p:spPr bwMode="auto">
          <a:xfrm>
            <a:off x="566495" y="1896033"/>
            <a:ext cx="11059010" cy="33239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eaLnBrk="0" fontAlgn="base" hangingPunct="0">
              <a:spcBef>
                <a:spcPct val="0"/>
              </a:spcBef>
              <a:spcAft>
                <a:spcPct val="0"/>
              </a:spcAft>
              <a:tabLst>
                <a:tab pos="203200" algn="l"/>
                <a:tab pos="685800" algn="l"/>
                <a:tab pos="4114800" algn="r"/>
              </a:tabLst>
              <a:defRPr>
                <a:solidFill>
                  <a:schemeClr val="tx1"/>
                </a:solidFill>
                <a:latin typeface="Arial" panose="020B0604020202020204" pitchFamily="34" charset="0"/>
              </a:defRPr>
            </a:lvl1pPr>
            <a:lvl2pPr eaLnBrk="0" fontAlgn="base" hangingPunct="0">
              <a:spcBef>
                <a:spcPct val="0"/>
              </a:spcBef>
              <a:spcAft>
                <a:spcPct val="0"/>
              </a:spcAft>
              <a:tabLst>
                <a:tab pos="203200" algn="l"/>
                <a:tab pos="685800" algn="l"/>
                <a:tab pos="4114800" algn="r"/>
              </a:tabLst>
              <a:defRPr>
                <a:solidFill>
                  <a:schemeClr val="tx1"/>
                </a:solidFill>
                <a:latin typeface="Arial" panose="020B0604020202020204" pitchFamily="34" charset="0"/>
              </a:defRPr>
            </a:lvl2pPr>
            <a:lvl3pPr eaLnBrk="0" fontAlgn="base" hangingPunct="0">
              <a:spcBef>
                <a:spcPct val="0"/>
              </a:spcBef>
              <a:spcAft>
                <a:spcPct val="0"/>
              </a:spcAft>
              <a:tabLst>
                <a:tab pos="203200" algn="l"/>
                <a:tab pos="685800" algn="l"/>
                <a:tab pos="4114800" algn="r"/>
              </a:tabLst>
              <a:defRPr>
                <a:solidFill>
                  <a:schemeClr val="tx1"/>
                </a:solidFill>
                <a:latin typeface="Arial" panose="020B0604020202020204" pitchFamily="34" charset="0"/>
              </a:defRPr>
            </a:lvl3pPr>
            <a:lvl4pPr eaLnBrk="0" fontAlgn="base" hangingPunct="0">
              <a:spcBef>
                <a:spcPct val="0"/>
              </a:spcBef>
              <a:spcAft>
                <a:spcPct val="0"/>
              </a:spcAft>
              <a:tabLst>
                <a:tab pos="203200" algn="l"/>
                <a:tab pos="685800" algn="l"/>
                <a:tab pos="4114800" algn="r"/>
              </a:tabLst>
              <a:defRPr>
                <a:solidFill>
                  <a:schemeClr val="tx1"/>
                </a:solidFill>
                <a:latin typeface="Arial" panose="020B0604020202020204" pitchFamily="34" charset="0"/>
              </a:defRPr>
            </a:lvl4pPr>
            <a:lvl5pPr eaLnBrk="0" fontAlgn="base" hangingPunct="0">
              <a:spcBef>
                <a:spcPct val="0"/>
              </a:spcBef>
              <a:spcAft>
                <a:spcPct val="0"/>
              </a:spcAft>
              <a:tabLst>
                <a:tab pos="203200" algn="l"/>
                <a:tab pos="685800" algn="l"/>
                <a:tab pos="4114800" algn="r"/>
              </a:tabLst>
              <a:defRPr>
                <a:solidFill>
                  <a:schemeClr val="tx1"/>
                </a:solidFill>
                <a:latin typeface="Arial" panose="020B0604020202020204" pitchFamily="34" charset="0"/>
              </a:defRPr>
            </a:lvl5pPr>
            <a:lvl6pPr eaLnBrk="0" fontAlgn="base" hangingPunct="0">
              <a:spcBef>
                <a:spcPct val="0"/>
              </a:spcBef>
              <a:spcAft>
                <a:spcPct val="0"/>
              </a:spcAft>
              <a:tabLst>
                <a:tab pos="203200" algn="l"/>
                <a:tab pos="685800" algn="l"/>
                <a:tab pos="4114800" algn="r"/>
              </a:tabLst>
              <a:defRPr>
                <a:solidFill>
                  <a:schemeClr val="tx1"/>
                </a:solidFill>
                <a:latin typeface="Arial" panose="020B0604020202020204" pitchFamily="34" charset="0"/>
              </a:defRPr>
            </a:lvl6pPr>
            <a:lvl7pPr eaLnBrk="0" fontAlgn="base" hangingPunct="0">
              <a:spcBef>
                <a:spcPct val="0"/>
              </a:spcBef>
              <a:spcAft>
                <a:spcPct val="0"/>
              </a:spcAft>
              <a:tabLst>
                <a:tab pos="203200" algn="l"/>
                <a:tab pos="685800" algn="l"/>
                <a:tab pos="4114800" algn="r"/>
              </a:tabLst>
              <a:defRPr>
                <a:solidFill>
                  <a:schemeClr val="tx1"/>
                </a:solidFill>
                <a:latin typeface="Arial" panose="020B0604020202020204" pitchFamily="34" charset="0"/>
              </a:defRPr>
            </a:lvl7pPr>
            <a:lvl8pPr eaLnBrk="0" fontAlgn="base" hangingPunct="0">
              <a:spcBef>
                <a:spcPct val="0"/>
              </a:spcBef>
              <a:spcAft>
                <a:spcPct val="0"/>
              </a:spcAft>
              <a:tabLst>
                <a:tab pos="203200" algn="l"/>
                <a:tab pos="685800" algn="l"/>
                <a:tab pos="4114800" algn="r"/>
              </a:tabLst>
              <a:defRPr>
                <a:solidFill>
                  <a:schemeClr val="tx1"/>
                </a:solidFill>
                <a:latin typeface="Arial" panose="020B0604020202020204" pitchFamily="34" charset="0"/>
              </a:defRPr>
            </a:lvl8pPr>
            <a:lvl9pPr eaLnBrk="0" fontAlgn="base" hangingPunct="0">
              <a:spcBef>
                <a:spcPct val="0"/>
              </a:spcBef>
              <a:spcAft>
                <a:spcPct val="0"/>
              </a:spcAft>
              <a:tabLst>
                <a:tab pos="203200" algn="l"/>
                <a:tab pos="685800" algn="l"/>
                <a:tab pos="4114800" algn="r"/>
              </a:tabLs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ts val="1200"/>
              </a:spcAft>
              <a:buClrTx/>
              <a:buSzTx/>
              <a:buFontTx/>
              <a:buNone/>
              <a:tabLst>
                <a:tab pos="203200" algn="l"/>
                <a:tab pos="685800" algn="l"/>
                <a:tab pos="4114800" algn="r"/>
              </a:tabLst>
            </a:pP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1.</a:t>
            </a: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Calibri" panose="020F0502020204030204" pitchFamily="34" charset="0"/>
              </a:rPr>
              <a:t>	</a:t>
            </a: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Substantial Evidence Should Be Required to Justify Procompetitive Presumptions</a:t>
            </a:r>
            <a:b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b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	</a:t>
            </a:r>
            <a:r>
              <a:rPr kumimoji="0" lang="en-US" altLang="ja-JP" sz="2000" i="1"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a.</a:t>
            </a:r>
            <a:r>
              <a:rPr kumimoji="0" lang="en-US" altLang="ja-JP" sz="2000" i="1" u="none" strike="noStrike" cap="none" normalizeH="0" baseline="0" dirty="0">
                <a:ln>
                  <a:noFill/>
                </a:ln>
                <a:solidFill>
                  <a:schemeClr val="tx1"/>
                </a:solidFill>
                <a:effectLst/>
                <a:latin typeface="+mj-lt"/>
                <a:ea typeface="Times New Roman" panose="02020603050405020304" pitchFamily="18" charset="0"/>
                <a:cs typeface="Calibri" panose="020F0502020204030204" pitchFamily="34" charset="0"/>
              </a:rPr>
              <a:t>	</a:t>
            </a:r>
            <a:r>
              <a:rPr kumimoji="0" lang="en-US" altLang="ja-JP" sz="2000" i="1"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Narrow Categories</a:t>
            </a:r>
            <a:br>
              <a:rPr kumimoji="0" lang="en-US" altLang="ja-JP" sz="2000" i="1"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br>
            <a:r>
              <a:rPr kumimoji="0" lang="en-US" altLang="ja-JP" sz="2000" i="1"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	b.</a:t>
            </a:r>
            <a:r>
              <a:rPr kumimoji="0" lang="en-US" altLang="ja-JP" sz="2000" i="1" u="none" strike="noStrike" cap="none" normalizeH="0" baseline="0" dirty="0">
                <a:ln>
                  <a:noFill/>
                </a:ln>
                <a:solidFill>
                  <a:schemeClr val="tx1"/>
                </a:solidFill>
                <a:effectLst/>
                <a:latin typeface="+mj-lt"/>
                <a:ea typeface="Times New Roman" panose="02020603050405020304" pitchFamily="18" charset="0"/>
                <a:cs typeface="Calibri" panose="020F0502020204030204" pitchFamily="34" charset="0"/>
              </a:rPr>
              <a:t>	</a:t>
            </a:r>
            <a:r>
              <a:rPr kumimoji="0" lang="en-US" altLang="ja-JP" sz="2000" i="1"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False Positives and False Negatives</a:t>
            </a:r>
            <a:endParaRPr kumimoji="0" lang="en-US" altLang="ja-JP" sz="1200" i="1" u="none" strike="noStrike" cap="none" normalizeH="0" baseline="0" dirty="0">
              <a:ln>
                <a:noFill/>
              </a:ln>
              <a:solidFill>
                <a:schemeClr val="tx1"/>
              </a:solidFill>
              <a:effectLst/>
              <a:latin typeface="+mj-lt"/>
            </a:endParaRPr>
          </a:p>
          <a:p>
            <a:pPr marL="0" marR="0" lvl="0" indent="0" algn="l" defTabSz="914400" rtl="0" eaLnBrk="0" fontAlgn="base" latinLnBrk="0" hangingPunct="0">
              <a:lnSpc>
                <a:spcPct val="100000"/>
              </a:lnSpc>
              <a:spcBef>
                <a:spcPct val="0"/>
              </a:spcBef>
              <a:spcAft>
                <a:spcPts val="1200"/>
              </a:spcAft>
              <a:buClrTx/>
              <a:buSzTx/>
              <a:buFontTx/>
              <a:buNone/>
              <a:tabLst>
                <a:tab pos="203200" algn="l"/>
                <a:tab pos="685800" algn="l"/>
                <a:tab pos="4114800" algn="r"/>
              </a:tabLst>
            </a:pP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2.</a:t>
            </a: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Calibri" panose="020F0502020204030204" pitchFamily="34" charset="0"/>
              </a:rPr>
              <a:t>	</a:t>
            </a: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When an Appropriate Procompetitive Presumption Is Adopted, It Should Raise the Plaintiff’s Burden to Show Competitive Harm, Not Append Additional Evidentiary Requirements</a:t>
            </a:r>
            <a:endParaRPr kumimoji="0" lang="en-US" altLang="ja-JP" sz="1200" i="0" u="none" strike="noStrike" cap="none" normalizeH="0" baseline="0" dirty="0">
              <a:ln>
                <a:noFill/>
              </a:ln>
              <a:solidFill>
                <a:schemeClr val="tx1"/>
              </a:solidFill>
              <a:effectLst/>
              <a:latin typeface="+mj-lt"/>
            </a:endParaRPr>
          </a:p>
          <a:p>
            <a:pPr marL="0" marR="0" lvl="0" indent="0" algn="l" defTabSz="914400" rtl="0" eaLnBrk="0" fontAlgn="base" latinLnBrk="0" hangingPunct="0">
              <a:lnSpc>
                <a:spcPct val="100000"/>
              </a:lnSpc>
              <a:spcBef>
                <a:spcPct val="0"/>
              </a:spcBef>
              <a:spcAft>
                <a:spcPts val="1200"/>
              </a:spcAft>
              <a:buClrTx/>
              <a:buSzTx/>
              <a:buFontTx/>
              <a:buNone/>
              <a:tabLst>
                <a:tab pos="203200" algn="l"/>
                <a:tab pos="685800" algn="l"/>
                <a:tab pos="4114800" algn="r"/>
              </a:tabLst>
            </a:pP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3.</a:t>
            </a: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Calibri" panose="020F0502020204030204" pitchFamily="34" charset="0"/>
              </a:rPr>
              <a:t>	</a:t>
            </a: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Alleged Innovation Benefits of Monopoly Should Not Justify a Procompetitive Presumption for Exclusionary Conduct by Firms with Substantial Market Power</a:t>
            </a:r>
          </a:p>
          <a:p>
            <a:pPr marL="0" marR="0" lvl="0" indent="0" algn="l" defTabSz="914400" rtl="0" eaLnBrk="0" fontAlgn="base" latinLnBrk="0" hangingPunct="0">
              <a:lnSpc>
                <a:spcPct val="100000"/>
              </a:lnSpc>
              <a:spcBef>
                <a:spcPct val="0"/>
              </a:spcBef>
              <a:spcAft>
                <a:spcPts val="1200"/>
              </a:spcAft>
              <a:buClrTx/>
              <a:buSzTx/>
              <a:buFontTx/>
              <a:buNone/>
              <a:tabLst>
                <a:tab pos="203200" algn="l"/>
                <a:tab pos="685800" algn="l"/>
                <a:tab pos="4114800" algn="r"/>
              </a:tabLst>
            </a:pP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4.</a:t>
            </a: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Calibri" panose="020F0502020204030204" pitchFamily="34" charset="0"/>
              </a:rPr>
              <a:t>	</a:t>
            </a:r>
            <a:r>
              <a:rPr kumimoji="0" lang="en-US" altLang="ja-JP" sz="2000" i="0" u="none" strike="noStrike" cap="none" normalizeH="0" baseline="0" dirty="0">
                <a:ln>
                  <a:noFill/>
                </a:ln>
                <a:solidFill>
                  <a:schemeClr val="tx1"/>
                </a:solidFill>
                <a:effectLst/>
                <a:latin typeface="+mj-lt"/>
                <a:ea typeface="Times New Roman" panose="02020603050405020304" pitchFamily="18" charset="0"/>
                <a:cs typeface="Times New Roman" panose="02020603050405020304" pitchFamily="18" charset="0"/>
              </a:rPr>
              <a:t>Complaints About Exclusionary Conduct by a Competitor Neither Justify a Procompetitive Presumption nor an Imposition of a Higher Evidentiary Burden on the Plaintiff</a:t>
            </a:r>
            <a:r>
              <a:rPr kumimoji="0" lang="en-US" altLang="ja-JP" sz="1200" i="0" u="none" strike="noStrike" cap="none" normalizeH="0" baseline="0" dirty="0">
                <a:ln>
                  <a:noFill/>
                </a:ln>
                <a:solidFill>
                  <a:schemeClr val="tx1"/>
                </a:solidFill>
                <a:effectLst/>
                <a:latin typeface="+mj-lt"/>
              </a:rPr>
              <a:t> </a:t>
            </a:r>
            <a:endParaRPr kumimoji="0" lang="en-US" altLang="ja-JP" sz="3600" i="0" u="none" strike="noStrike" cap="none" normalizeH="0" baseline="0" dirty="0">
              <a:ln>
                <a:noFill/>
              </a:ln>
              <a:solidFill>
                <a:schemeClr val="tx1"/>
              </a:solidFill>
              <a:effectLst/>
              <a:latin typeface="+mj-lt"/>
            </a:endParaRPr>
          </a:p>
        </p:txBody>
      </p:sp>
    </p:spTree>
    <p:extLst>
      <p:ext uri="{BB962C8B-B14F-4D97-AF65-F5344CB8AC3E}">
        <p14:creationId xmlns:p14="http://schemas.microsoft.com/office/powerpoint/2010/main" val="401481862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38CF6B-12E4-447B-9E04-BAD10F01CB6A}"/>
              </a:ext>
            </a:extLst>
          </p:cNvPr>
          <p:cNvSpPr>
            <a:spLocks noGrp="1"/>
          </p:cNvSpPr>
          <p:nvPr>
            <p:ph type="title"/>
          </p:nvPr>
        </p:nvSpPr>
        <p:spPr>
          <a:xfrm>
            <a:off x="2286000" y="338138"/>
            <a:ext cx="7467600" cy="1143000"/>
          </a:xfrm>
        </p:spPr>
        <p:txBody>
          <a:bodyPr/>
          <a:lstStyle/>
          <a:p>
            <a:r>
              <a:rPr lang="en-US" dirty="0"/>
              <a:t>Predatory Pricing: Basics </a:t>
            </a:r>
          </a:p>
        </p:txBody>
      </p:sp>
      <p:sp>
        <p:nvSpPr>
          <p:cNvPr id="3" name="Content Placeholder 2">
            <a:extLst>
              <a:ext uri="{FF2B5EF4-FFF2-40B4-BE49-F238E27FC236}">
                <a16:creationId xmlns:a16="http://schemas.microsoft.com/office/drawing/2014/main" id="{3DAEF3B6-29A3-4B4E-8367-83DFF0A48CE9}"/>
              </a:ext>
            </a:extLst>
          </p:cNvPr>
          <p:cNvSpPr>
            <a:spLocks noGrp="1"/>
          </p:cNvSpPr>
          <p:nvPr>
            <p:ph idx="1"/>
          </p:nvPr>
        </p:nvSpPr>
        <p:spPr>
          <a:xfrm>
            <a:off x="1295401" y="1481138"/>
            <a:ext cx="6781800" cy="4525963"/>
          </a:xfrm>
        </p:spPr>
        <p:txBody>
          <a:bodyPr>
            <a:normAutofit lnSpcReduction="10000"/>
          </a:bodyPr>
          <a:lstStyle/>
          <a:p>
            <a:r>
              <a:rPr lang="en-US" sz="2000" dirty="0">
                <a:solidFill>
                  <a:srgbClr val="0070C0"/>
                </a:solidFill>
              </a:rPr>
              <a:t>Classic Predatory Pricing </a:t>
            </a:r>
          </a:p>
          <a:p>
            <a:pPr lvl="1"/>
            <a:r>
              <a:rPr lang="en-US" sz="1800" dirty="0">
                <a:solidFill>
                  <a:srgbClr val="0070C0"/>
                </a:solidFill>
              </a:rPr>
              <a:t>Actual (or would-be) dominant firm reduces price in order to cause a small rival or new to exit the market </a:t>
            </a:r>
          </a:p>
          <a:p>
            <a:pPr lvl="1"/>
            <a:r>
              <a:rPr lang="en-US" sz="1800" dirty="0">
                <a:solidFill>
                  <a:srgbClr val="0070C0"/>
                </a:solidFill>
              </a:rPr>
              <a:t>Dominant firm recoups profit-sacrifice (from the lower price) by charging a supra-competitive price after the rival exits </a:t>
            </a:r>
          </a:p>
          <a:p>
            <a:r>
              <a:rPr lang="en-US" sz="2000" dirty="0"/>
              <a:t>Variants of classic conduct </a:t>
            </a:r>
          </a:p>
          <a:p>
            <a:pPr lvl="1"/>
            <a:r>
              <a:rPr lang="en-US" sz="1800" dirty="0"/>
              <a:t>Predator is a large firm entering a market where a smaller firm is the leader (</a:t>
            </a:r>
            <a:r>
              <a:rPr lang="en-US" sz="1800" i="1" dirty="0"/>
              <a:t>Utah Pie</a:t>
            </a:r>
            <a:r>
              <a:rPr lang="en-US" sz="1800" dirty="0"/>
              <a:t>)</a:t>
            </a:r>
          </a:p>
          <a:p>
            <a:pPr lvl="1"/>
            <a:r>
              <a:rPr lang="en-US" sz="1800" dirty="0"/>
              <a:t>Predator’s goal may be to “discipline” a price cutting maverick, to induce maverick to raise its prices (</a:t>
            </a:r>
            <a:r>
              <a:rPr lang="en-US" sz="1800" i="1" dirty="0"/>
              <a:t>Brooke Group</a:t>
            </a:r>
            <a:r>
              <a:rPr lang="en-US" sz="1800" dirty="0"/>
              <a:t>)</a:t>
            </a:r>
          </a:p>
          <a:p>
            <a:pPr lvl="1"/>
            <a:r>
              <a:rPr lang="en-US" sz="1800" dirty="0"/>
              <a:t>Predator is an oligopolist and recoupment involves tacit (or express) collusion among the oligopolists (</a:t>
            </a:r>
            <a:r>
              <a:rPr lang="en-US" sz="1800" i="1" dirty="0"/>
              <a:t>Brooke Group</a:t>
            </a:r>
            <a:r>
              <a:rPr lang="en-US" sz="1800" dirty="0"/>
              <a:t>)</a:t>
            </a:r>
          </a:p>
          <a:p>
            <a:r>
              <a:rPr lang="en-US" sz="2000" i="1" dirty="0"/>
              <a:t>Brooke Group </a:t>
            </a:r>
            <a:r>
              <a:rPr lang="en-US" sz="2000" dirty="0"/>
              <a:t>legal standard</a:t>
            </a:r>
          </a:p>
          <a:p>
            <a:pPr lvl="1"/>
            <a:r>
              <a:rPr lang="en-US" sz="1800" dirty="0"/>
              <a:t>Is the allegedly predatory price below the defendant’s cost?  What measure of cost?</a:t>
            </a:r>
          </a:p>
          <a:p>
            <a:pPr lvl="1"/>
            <a:r>
              <a:rPr lang="en-US" sz="1800" dirty="0"/>
              <a:t>Is recoupment likely?</a:t>
            </a:r>
          </a:p>
        </p:txBody>
      </p:sp>
      <p:sp>
        <p:nvSpPr>
          <p:cNvPr id="4" name="Slide Number Placeholder 3">
            <a:extLst>
              <a:ext uri="{FF2B5EF4-FFF2-40B4-BE49-F238E27FC236}">
                <a16:creationId xmlns:a16="http://schemas.microsoft.com/office/drawing/2014/main" id="{269FB6AA-F61E-4067-AE78-3C1C6A1EE043}"/>
              </a:ext>
            </a:extLst>
          </p:cNvPr>
          <p:cNvSpPr>
            <a:spLocks noGrp="1"/>
          </p:cNvSpPr>
          <p:nvPr>
            <p:ph type="sldNum" sz="quarter" idx="12"/>
          </p:nvPr>
        </p:nvSpPr>
        <p:spPr/>
        <p:txBody>
          <a:bodyPr/>
          <a:lstStyle/>
          <a:p>
            <a:pPr>
              <a:defRPr/>
            </a:pPr>
            <a:fld id="{C5694CCD-32F1-46E2-A9F9-56F5F96798EC}" type="slidenum">
              <a:rPr lang="en-US" smtClean="0">
                <a:solidFill>
                  <a:srgbClr val="000000"/>
                </a:solidFill>
              </a:rPr>
              <a:pPr>
                <a:defRPr/>
              </a:pPr>
              <a:t>4</a:t>
            </a:fld>
            <a:endParaRPr lang="en-US">
              <a:solidFill>
                <a:srgbClr val="000000"/>
              </a:solidFill>
            </a:endParaRPr>
          </a:p>
        </p:txBody>
      </p:sp>
    </p:spTree>
    <p:extLst>
      <p:ext uri="{BB962C8B-B14F-4D97-AF65-F5344CB8AC3E}">
        <p14:creationId xmlns:p14="http://schemas.microsoft.com/office/powerpoint/2010/main" val="2013610009"/>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E7B7AB-16FD-49E9-A23B-9A068299A34F}"/>
              </a:ext>
            </a:extLst>
          </p:cNvPr>
          <p:cNvSpPr>
            <a:spLocks noGrp="1"/>
          </p:cNvSpPr>
          <p:nvPr>
            <p:ph type="title"/>
          </p:nvPr>
        </p:nvSpPr>
        <p:spPr>
          <a:xfrm>
            <a:off x="723900" y="0"/>
            <a:ext cx="10515600" cy="1325563"/>
          </a:xfrm>
        </p:spPr>
        <p:txBody>
          <a:bodyPr/>
          <a:lstStyle/>
          <a:p>
            <a:r>
              <a:rPr lang="en-US" dirty="0"/>
              <a:t>Some Proposals Mentioned in House Judiciary Report -1:</a:t>
            </a:r>
            <a:br>
              <a:rPr lang="en-US" dirty="0"/>
            </a:br>
            <a:r>
              <a:rPr lang="en-US" i="1" dirty="0"/>
              <a:t>To Keep in Mind as We Examine Each Topic</a:t>
            </a:r>
          </a:p>
        </p:txBody>
      </p:sp>
      <p:sp>
        <p:nvSpPr>
          <p:cNvPr id="3" name="Content Placeholder 2">
            <a:extLst>
              <a:ext uri="{FF2B5EF4-FFF2-40B4-BE49-F238E27FC236}">
                <a16:creationId xmlns:a16="http://schemas.microsoft.com/office/drawing/2014/main" id="{55ACB0AF-A0D8-40BB-AF56-1001346F9122}"/>
              </a:ext>
            </a:extLst>
          </p:cNvPr>
          <p:cNvSpPr>
            <a:spLocks noGrp="1"/>
          </p:cNvSpPr>
          <p:nvPr>
            <p:ph idx="1"/>
          </p:nvPr>
        </p:nvSpPr>
        <p:spPr>
          <a:xfrm>
            <a:off x="542925" y="1325563"/>
            <a:ext cx="7772400" cy="5713412"/>
          </a:xfrm>
        </p:spPr>
        <p:txBody>
          <a:bodyPr>
            <a:normAutofit/>
          </a:bodyPr>
          <a:lstStyle/>
          <a:p>
            <a:pPr marL="342900" indent="-342900">
              <a:lnSpc>
                <a:spcPct val="107000"/>
              </a:lnSpc>
              <a:spcBef>
                <a:spcPts val="0"/>
              </a:spcBef>
              <a:spcAft>
                <a:spcPts val="800"/>
              </a:spcAft>
              <a:buSzPts val="1000"/>
              <a:buFont typeface="Symbol" panose="05050102010706020507" pitchFamily="18" charset="2"/>
              <a:buChar char=""/>
              <a:tabLst>
                <a:tab pos="457200" algn="l"/>
              </a:tabLst>
            </a:pPr>
            <a:r>
              <a:rPr lang="en-US" sz="1600" dirty="0">
                <a:latin typeface="Times New Roman" panose="02020603050405020304" pitchFamily="18" charset="0"/>
                <a:ea typeface="Times New Roman" panose="02020603050405020304" pitchFamily="18" charset="0"/>
                <a:cs typeface="Times New Roman" panose="02020603050405020304" pitchFamily="18" charset="0"/>
              </a:rPr>
              <a:t>Pr</a:t>
            </a:r>
            <a:r>
              <a:rPr lang="en-US" sz="1600" dirty="0">
                <a:effectLst/>
                <a:latin typeface="Times New Roman" panose="02020603050405020304" pitchFamily="18" charset="0"/>
                <a:ea typeface="Times New Roman" panose="02020603050405020304" pitchFamily="18" charset="0"/>
                <a:cs typeface="Times New Roman" panose="02020603050405020304" pitchFamily="18" charset="0"/>
              </a:rPr>
              <a:t>oof of recoupment is not necessary to prove predatory pricing or predatory buying, overriding the Supreme Court’s decisions in </a:t>
            </a:r>
            <a:r>
              <a:rPr lang="en-US" sz="1600" i="1" dirty="0">
                <a:effectLst/>
                <a:latin typeface="Times New Roman" panose="02020603050405020304" pitchFamily="18" charset="0"/>
                <a:ea typeface="Times New Roman" panose="02020603050405020304" pitchFamily="18" charset="0"/>
                <a:cs typeface="Times New Roman" panose="02020603050405020304" pitchFamily="18" charset="0"/>
              </a:rPr>
              <a:t>Brooke Group</a:t>
            </a:r>
            <a:r>
              <a:rPr lang="en-US" sz="1600" dirty="0">
                <a:effectLst/>
                <a:latin typeface="Times New Roman" panose="02020603050405020304" pitchFamily="18" charset="0"/>
                <a:ea typeface="Times New Roman" panose="02020603050405020304" pitchFamily="18" charset="0"/>
                <a:cs typeface="Times New Roman" panose="02020603050405020304" pitchFamily="18" charset="0"/>
              </a:rPr>
              <a:t>, etc.</a:t>
            </a:r>
          </a:p>
          <a:p>
            <a:pPr marL="342900" indent="-342900">
              <a:lnSpc>
                <a:spcPct val="107000"/>
              </a:lnSpc>
              <a:spcBef>
                <a:spcPts val="0"/>
              </a:spcBef>
              <a:spcAft>
                <a:spcPts val="800"/>
              </a:spcAft>
              <a:buSzPts val="1000"/>
              <a:buFont typeface="Symbol" panose="05050102010706020507" pitchFamily="18" charset="2"/>
              <a:buChar char=""/>
              <a:tabLst>
                <a:tab pos="457200" algn="l"/>
              </a:tabLst>
            </a:pPr>
            <a:r>
              <a:rPr lang="en-US" sz="1600" dirty="0">
                <a:solidFill>
                  <a:srgbClr val="C00000"/>
                </a:solidFill>
                <a:effectLst/>
                <a:latin typeface="Times New Roman" panose="02020603050405020304" pitchFamily="18" charset="0"/>
                <a:ea typeface="Times New Roman" panose="02020603050405020304" pitchFamily="18" charset="0"/>
                <a:cs typeface="Times New Roman" panose="02020603050405020304" pitchFamily="18" charset="0"/>
              </a:rPr>
              <a:t>Clarifying that “false positives”—or erroneous enforcement—are not more costly than “false negatives”—or erroneous non-enforcement—and that, in relation to conduct or mergers involving dominant firms, “false negatives” are costlier.</a:t>
            </a:r>
          </a:p>
          <a:p>
            <a:pPr marL="342900" marR="0" lvl="0" indent="-342900">
              <a:lnSpc>
                <a:spcPct val="107000"/>
              </a:lnSpc>
              <a:spcBef>
                <a:spcPts val="0"/>
              </a:spcBef>
              <a:spcAft>
                <a:spcPts val="800"/>
              </a:spcAft>
              <a:buSzPts val="1000"/>
              <a:buFont typeface="Symbol" panose="05050102010706020507" pitchFamily="18" charset="2"/>
              <a:buChar char=""/>
              <a:tabLst>
                <a:tab pos="457200" algn="l"/>
              </a:tabLst>
            </a:pPr>
            <a:r>
              <a:rPr lang="en-US" sz="1600" dirty="0">
                <a:solidFill>
                  <a:srgbClr val="C00000"/>
                </a:solidFill>
                <a:effectLst/>
                <a:latin typeface="Times New Roman" panose="02020603050405020304" pitchFamily="18" charset="0"/>
                <a:ea typeface="Times New Roman" panose="02020603050405020304" pitchFamily="18" charset="0"/>
                <a:cs typeface="Times New Roman" panose="02020603050405020304" pitchFamily="18" charset="0"/>
              </a:rPr>
              <a:t>Creation of a statutory presumption that a market share of 30% or more constitutes a rebuttable presumption of dominance by a seller, and a market share of 25% or more constitute a rebuttable presumption of dominance by a buyer.</a:t>
            </a:r>
          </a:p>
          <a:p>
            <a:pPr marL="342900" indent="-342900">
              <a:lnSpc>
                <a:spcPct val="107000"/>
              </a:lnSpc>
              <a:spcBef>
                <a:spcPts val="0"/>
              </a:spcBef>
              <a:spcAft>
                <a:spcPts val="800"/>
              </a:spcAft>
              <a:buSzPts val="1000"/>
              <a:buFont typeface="Symbol" panose="05050102010706020507" pitchFamily="18" charset="2"/>
              <a:buChar char=""/>
              <a:tabLst>
                <a:tab pos="457200" algn="l"/>
              </a:tabLst>
            </a:pPr>
            <a:r>
              <a:rPr lang="en-US" sz="1600" dirty="0">
                <a:solidFill>
                  <a:srgbClr val="C00000"/>
                </a:solidFill>
                <a:effectLst/>
                <a:latin typeface="Times New Roman" panose="02020603050405020304" pitchFamily="18" charset="0"/>
                <a:ea typeface="Times New Roman" panose="02020603050405020304" pitchFamily="18" charset="0"/>
                <a:cs typeface="Times New Roman" panose="02020603050405020304" pitchFamily="18" charset="0"/>
              </a:rPr>
              <a:t>Clarifying that market definition is not required for proving an antitrust violation, especially in the presence of direct evidence of market power</a:t>
            </a:r>
          </a:p>
          <a:p>
            <a:pPr marL="342900" marR="0" lvl="0" indent="-342900">
              <a:lnSpc>
                <a:spcPct val="107000"/>
              </a:lnSpc>
              <a:spcBef>
                <a:spcPts val="0"/>
              </a:spcBef>
              <a:spcAft>
                <a:spcPts val="800"/>
              </a:spcAft>
              <a:buSzPts val="1000"/>
              <a:buFont typeface="Symbol" panose="05050102010706020507" pitchFamily="18" charset="2"/>
              <a:buChar char=""/>
              <a:tabLst>
                <a:tab pos="457200" algn="l"/>
              </a:tabLst>
            </a:pPr>
            <a:r>
              <a:rPr lang="en-US" sz="1600" dirty="0">
                <a:solidFill>
                  <a:srgbClr val="C00000"/>
                </a:solidFill>
                <a:latin typeface="Times New Roman" panose="02020603050405020304" pitchFamily="18" charset="0"/>
                <a:ea typeface="Times New Roman" panose="02020603050405020304" pitchFamily="18" charset="0"/>
                <a:cs typeface="Times New Roman" panose="02020603050405020304" pitchFamily="18" charset="0"/>
              </a:rPr>
              <a:t>E</a:t>
            </a:r>
            <a:r>
              <a:rPr lang="en-US" sz="1600" dirty="0">
                <a:solidFill>
                  <a:srgbClr val="C00000"/>
                </a:solidFill>
                <a:effectLst/>
                <a:latin typeface="Times New Roman" panose="02020603050405020304" pitchFamily="18" charset="0"/>
                <a:ea typeface="Times New Roman" panose="02020603050405020304" pitchFamily="18" charset="0"/>
                <a:cs typeface="Times New Roman" panose="02020603050405020304" pitchFamily="18" charset="0"/>
              </a:rPr>
              <a:t>xtending the Sherman Act to prohibit abuses of dominance (i.e., Excessive Pricing)</a:t>
            </a:r>
          </a:p>
          <a:p>
            <a:pPr marL="342900" marR="0" lvl="0" indent="-342900">
              <a:lnSpc>
                <a:spcPct val="107000"/>
              </a:lnSpc>
              <a:spcBef>
                <a:spcPts val="0"/>
              </a:spcBef>
              <a:spcAft>
                <a:spcPts val="800"/>
              </a:spcAft>
              <a:buSzPts val="1000"/>
              <a:buFont typeface="Symbol" panose="05050102010706020507" pitchFamily="18" charset="2"/>
              <a:buChar char=""/>
              <a:tabLst>
                <a:tab pos="457200" algn="l"/>
              </a:tabLst>
            </a:pPr>
            <a:r>
              <a:rPr lang="en-US" sz="1600" dirty="0">
                <a:effectLst/>
                <a:latin typeface="Times New Roman" panose="02020603050405020304" pitchFamily="18" charset="0"/>
                <a:ea typeface="Times New Roman" panose="02020603050405020304" pitchFamily="18" charset="0"/>
                <a:cs typeface="Times New Roman" panose="02020603050405020304" pitchFamily="18" charset="0"/>
              </a:rPr>
              <a:t>Conditioning access to a product or service in which a firm has market power to the purchase or use of a separate product or service is anticompetitive under Section 2</a:t>
            </a:r>
          </a:p>
          <a:p>
            <a:pPr marL="342900" marR="0" lvl="0" indent="-342900">
              <a:lnSpc>
                <a:spcPct val="107000"/>
              </a:lnSpc>
              <a:spcBef>
                <a:spcPts val="0"/>
              </a:spcBef>
              <a:spcAft>
                <a:spcPts val="800"/>
              </a:spcAft>
              <a:buSzPts val="1000"/>
              <a:buFont typeface="Symbol" panose="05050102010706020507" pitchFamily="18" charset="2"/>
              <a:buChar char=""/>
              <a:tabLst>
                <a:tab pos="457200" algn="l"/>
              </a:tabLst>
            </a:pPr>
            <a:r>
              <a:rPr lang="en-US" sz="1600" dirty="0">
                <a:effectLst/>
                <a:latin typeface="Times New Roman" panose="02020603050405020304" pitchFamily="18" charset="0"/>
                <a:ea typeface="Times New Roman" panose="02020603050405020304" pitchFamily="18" charset="0"/>
                <a:cs typeface="Times New Roman" panose="02020603050405020304" pitchFamily="18" charset="0"/>
              </a:rPr>
              <a:t>Making a design change that excludes competitors or otherwise undermines competition should be a violation of Section 2, regardless of whether the design change can be justified as an improvement for consumers.</a:t>
            </a:r>
          </a:p>
        </p:txBody>
      </p:sp>
      <p:sp>
        <p:nvSpPr>
          <p:cNvPr id="4" name="Slide Number Placeholder 3">
            <a:extLst>
              <a:ext uri="{FF2B5EF4-FFF2-40B4-BE49-F238E27FC236}">
                <a16:creationId xmlns:a16="http://schemas.microsoft.com/office/drawing/2014/main" id="{928729EF-6F89-4E1A-A443-6C82436FFB88}"/>
              </a:ext>
            </a:extLst>
          </p:cNvPr>
          <p:cNvSpPr>
            <a:spLocks noGrp="1"/>
          </p:cNvSpPr>
          <p:nvPr>
            <p:ph type="sldNum" sz="quarter" idx="12"/>
          </p:nvPr>
        </p:nvSpPr>
        <p:spPr/>
        <p:txBody>
          <a:bodyPr/>
          <a:lstStyle/>
          <a:p>
            <a:fld id="{C62BE4E1-E33C-4146-86BB-F757879F36D6}" type="slidenum">
              <a:rPr lang="en-US" smtClean="0"/>
              <a:t>40</a:t>
            </a:fld>
            <a:endParaRPr lang="en-US"/>
          </a:p>
        </p:txBody>
      </p:sp>
      <p:sp>
        <p:nvSpPr>
          <p:cNvPr id="5" name="TextBox 4">
            <a:extLst>
              <a:ext uri="{FF2B5EF4-FFF2-40B4-BE49-F238E27FC236}">
                <a16:creationId xmlns:a16="http://schemas.microsoft.com/office/drawing/2014/main" id="{C59C1194-70CA-4CB6-87C3-B6A834EB1752}"/>
              </a:ext>
            </a:extLst>
          </p:cNvPr>
          <p:cNvSpPr txBox="1"/>
          <p:nvPr/>
        </p:nvSpPr>
        <p:spPr>
          <a:xfrm>
            <a:off x="8971915" y="5492639"/>
            <a:ext cx="1610995" cy="341632"/>
          </a:xfrm>
          <a:prstGeom prst="rect">
            <a:avLst/>
          </a:prstGeom>
          <a:noFill/>
          <a:ln w="38100">
            <a:solidFill>
              <a:srgbClr val="0070C0"/>
            </a:solidFill>
          </a:ln>
        </p:spPr>
        <p:txBody>
          <a:bodyPr wrap="square" rtlCol="0">
            <a:spAutoFit/>
          </a:bodyPr>
          <a:lstStyle/>
          <a:p>
            <a:pPr>
              <a:lnSpc>
                <a:spcPct val="90000"/>
              </a:lnSpc>
            </a:pPr>
            <a:r>
              <a:rPr lang="en-US" b="1" dirty="0">
                <a:solidFill>
                  <a:srgbClr val="0070C0"/>
                </a:solidFill>
              </a:rPr>
              <a:t>See Topic 20</a:t>
            </a:r>
          </a:p>
        </p:txBody>
      </p:sp>
      <p:cxnSp>
        <p:nvCxnSpPr>
          <p:cNvPr id="6" name="Straight Arrow Connector 5">
            <a:extLst>
              <a:ext uri="{FF2B5EF4-FFF2-40B4-BE49-F238E27FC236}">
                <a16:creationId xmlns:a16="http://schemas.microsoft.com/office/drawing/2014/main" id="{3A63951B-6118-4C19-B258-CA1A1CED0D5E}"/>
              </a:ext>
            </a:extLst>
          </p:cNvPr>
          <p:cNvCxnSpPr>
            <a:cxnSpLocks/>
          </p:cNvCxnSpPr>
          <p:nvPr/>
        </p:nvCxnSpPr>
        <p:spPr>
          <a:xfrm flipH="1">
            <a:off x="7979666" y="5648004"/>
            <a:ext cx="671318" cy="170238"/>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7150C191-891C-407D-A0F5-0944030509D9}"/>
              </a:ext>
            </a:extLst>
          </p:cNvPr>
          <p:cNvSpPr txBox="1"/>
          <p:nvPr/>
        </p:nvSpPr>
        <p:spPr>
          <a:xfrm>
            <a:off x="8881259" y="4636001"/>
            <a:ext cx="1610995" cy="341632"/>
          </a:xfrm>
          <a:prstGeom prst="rect">
            <a:avLst/>
          </a:prstGeom>
          <a:noFill/>
          <a:ln w="38100">
            <a:solidFill>
              <a:srgbClr val="0070C0"/>
            </a:solidFill>
          </a:ln>
        </p:spPr>
        <p:txBody>
          <a:bodyPr wrap="square" rtlCol="0">
            <a:spAutoFit/>
          </a:bodyPr>
          <a:lstStyle/>
          <a:p>
            <a:pPr>
              <a:lnSpc>
                <a:spcPct val="90000"/>
              </a:lnSpc>
            </a:pPr>
            <a:r>
              <a:rPr lang="en-US" b="1" dirty="0">
                <a:solidFill>
                  <a:srgbClr val="0070C0"/>
                </a:solidFill>
              </a:rPr>
              <a:t>See Topic 24</a:t>
            </a:r>
          </a:p>
        </p:txBody>
      </p:sp>
      <p:cxnSp>
        <p:nvCxnSpPr>
          <p:cNvPr id="8" name="Straight Arrow Connector 7">
            <a:extLst>
              <a:ext uri="{FF2B5EF4-FFF2-40B4-BE49-F238E27FC236}">
                <a16:creationId xmlns:a16="http://schemas.microsoft.com/office/drawing/2014/main" id="{757D1142-11B2-4063-909A-5453CAE595F7}"/>
              </a:ext>
            </a:extLst>
          </p:cNvPr>
          <p:cNvCxnSpPr>
            <a:cxnSpLocks/>
          </p:cNvCxnSpPr>
          <p:nvPr/>
        </p:nvCxnSpPr>
        <p:spPr>
          <a:xfrm flipH="1">
            <a:off x="8068590" y="4746966"/>
            <a:ext cx="619126" cy="192175"/>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6213C50D-6B86-40EF-8C86-90CEEDE812CE}"/>
              </a:ext>
            </a:extLst>
          </p:cNvPr>
          <p:cNvSpPr txBox="1"/>
          <p:nvPr/>
        </p:nvSpPr>
        <p:spPr>
          <a:xfrm>
            <a:off x="8566636" y="1365361"/>
            <a:ext cx="1610995" cy="341632"/>
          </a:xfrm>
          <a:prstGeom prst="rect">
            <a:avLst/>
          </a:prstGeom>
          <a:noFill/>
          <a:ln w="38100">
            <a:solidFill>
              <a:srgbClr val="0070C0"/>
            </a:solidFill>
          </a:ln>
        </p:spPr>
        <p:txBody>
          <a:bodyPr wrap="square" rtlCol="0">
            <a:spAutoFit/>
          </a:bodyPr>
          <a:lstStyle/>
          <a:p>
            <a:pPr>
              <a:lnSpc>
                <a:spcPct val="90000"/>
              </a:lnSpc>
            </a:pPr>
            <a:r>
              <a:rPr lang="en-US" b="1" dirty="0">
                <a:solidFill>
                  <a:srgbClr val="0070C0"/>
                </a:solidFill>
              </a:rPr>
              <a:t>See Topic 19</a:t>
            </a:r>
          </a:p>
        </p:txBody>
      </p:sp>
      <p:cxnSp>
        <p:nvCxnSpPr>
          <p:cNvPr id="14" name="Straight Arrow Connector 13">
            <a:extLst>
              <a:ext uri="{FF2B5EF4-FFF2-40B4-BE49-F238E27FC236}">
                <a16:creationId xmlns:a16="http://schemas.microsoft.com/office/drawing/2014/main" id="{B2B7C4C1-1C4F-4844-9C4C-36A06DA5C2A1}"/>
              </a:ext>
            </a:extLst>
          </p:cNvPr>
          <p:cNvCxnSpPr>
            <a:cxnSpLocks/>
          </p:cNvCxnSpPr>
          <p:nvPr/>
        </p:nvCxnSpPr>
        <p:spPr>
          <a:xfrm flipH="1">
            <a:off x="7805166" y="1514818"/>
            <a:ext cx="619126" cy="192175"/>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15" name="TextBox 14">
            <a:extLst>
              <a:ext uri="{FF2B5EF4-FFF2-40B4-BE49-F238E27FC236}">
                <a16:creationId xmlns:a16="http://schemas.microsoft.com/office/drawing/2014/main" id="{835C0BF8-8BAF-4CA0-A647-2D543A80FAF4}"/>
              </a:ext>
            </a:extLst>
          </p:cNvPr>
          <p:cNvSpPr txBox="1"/>
          <p:nvPr/>
        </p:nvSpPr>
        <p:spPr>
          <a:xfrm>
            <a:off x="8971915" y="3184204"/>
            <a:ext cx="1610995" cy="341632"/>
          </a:xfrm>
          <a:prstGeom prst="rect">
            <a:avLst/>
          </a:prstGeom>
          <a:noFill/>
          <a:ln w="38100">
            <a:solidFill>
              <a:srgbClr val="0070C0"/>
            </a:solidFill>
          </a:ln>
        </p:spPr>
        <p:txBody>
          <a:bodyPr wrap="square" rtlCol="0">
            <a:spAutoFit/>
          </a:bodyPr>
          <a:lstStyle/>
          <a:p>
            <a:pPr>
              <a:lnSpc>
                <a:spcPct val="90000"/>
              </a:lnSpc>
            </a:pPr>
            <a:r>
              <a:rPr lang="en-US" b="1" dirty="0">
                <a:solidFill>
                  <a:srgbClr val="0070C0"/>
                </a:solidFill>
              </a:rPr>
              <a:t>See Topic 18</a:t>
            </a:r>
          </a:p>
        </p:txBody>
      </p:sp>
      <p:cxnSp>
        <p:nvCxnSpPr>
          <p:cNvPr id="16" name="Straight Arrow Connector 15">
            <a:extLst>
              <a:ext uri="{FF2B5EF4-FFF2-40B4-BE49-F238E27FC236}">
                <a16:creationId xmlns:a16="http://schemas.microsoft.com/office/drawing/2014/main" id="{D124D8B2-5089-4AE3-BBE4-676BA8D107CA}"/>
              </a:ext>
            </a:extLst>
          </p:cNvPr>
          <p:cNvCxnSpPr>
            <a:cxnSpLocks/>
          </p:cNvCxnSpPr>
          <p:nvPr/>
        </p:nvCxnSpPr>
        <p:spPr>
          <a:xfrm flipH="1" flipV="1">
            <a:off x="8255724" y="2499875"/>
            <a:ext cx="625535" cy="427406"/>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cxnSp>
        <p:nvCxnSpPr>
          <p:cNvPr id="17" name="Straight Arrow Connector 16">
            <a:extLst>
              <a:ext uri="{FF2B5EF4-FFF2-40B4-BE49-F238E27FC236}">
                <a16:creationId xmlns:a16="http://schemas.microsoft.com/office/drawing/2014/main" id="{332F2EA7-601A-42E5-A31E-F330DF7B8BEC}"/>
              </a:ext>
            </a:extLst>
          </p:cNvPr>
          <p:cNvCxnSpPr>
            <a:cxnSpLocks/>
          </p:cNvCxnSpPr>
          <p:nvPr/>
        </p:nvCxnSpPr>
        <p:spPr>
          <a:xfrm flipH="1" flipV="1">
            <a:off x="8012805" y="3195487"/>
            <a:ext cx="553831" cy="37842"/>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cxnSp>
        <p:nvCxnSpPr>
          <p:cNvPr id="20" name="Straight Arrow Connector 19">
            <a:extLst>
              <a:ext uri="{FF2B5EF4-FFF2-40B4-BE49-F238E27FC236}">
                <a16:creationId xmlns:a16="http://schemas.microsoft.com/office/drawing/2014/main" id="{AF4D1F1E-DBC2-405B-91DB-70565C52DEF0}"/>
              </a:ext>
            </a:extLst>
          </p:cNvPr>
          <p:cNvCxnSpPr>
            <a:cxnSpLocks/>
          </p:cNvCxnSpPr>
          <p:nvPr/>
        </p:nvCxnSpPr>
        <p:spPr>
          <a:xfrm flipH="1">
            <a:off x="8012805" y="3899014"/>
            <a:ext cx="621825" cy="455275"/>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cxnSp>
        <p:nvCxnSpPr>
          <p:cNvPr id="21" name="Straight Arrow Connector 20">
            <a:extLst>
              <a:ext uri="{FF2B5EF4-FFF2-40B4-BE49-F238E27FC236}">
                <a16:creationId xmlns:a16="http://schemas.microsoft.com/office/drawing/2014/main" id="{0973D230-5F3F-4E65-9E73-A5123417B914}"/>
              </a:ext>
            </a:extLst>
          </p:cNvPr>
          <p:cNvCxnSpPr>
            <a:cxnSpLocks/>
          </p:cNvCxnSpPr>
          <p:nvPr/>
        </p:nvCxnSpPr>
        <p:spPr>
          <a:xfrm flipH="1">
            <a:off x="7821855" y="3517387"/>
            <a:ext cx="619126" cy="192175"/>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57160939"/>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8D954DB-9A24-4729-8371-FCC9824B6744}"/>
              </a:ext>
            </a:extLst>
          </p:cNvPr>
          <p:cNvSpPr>
            <a:spLocks noGrp="1"/>
          </p:cNvSpPr>
          <p:nvPr>
            <p:ph type="title"/>
          </p:nvPr>
        </p:nvSpPr>
        <p:spPr>
          <a:xfrm>
            <a:off x="715456" y="-11094"/>
            <a:ext cx="10515600" cy="1325563"/>
          </a:xfrm>
        </p:spPr>
        <p:txBody>
          <a:bodyPr>
            <a:normAutofit fontScale="90000"/>
          </a:bodyPr>
          <a:lstStyle/>
          <a:p>
            <a:r>
              <a:rPr lang="en-US"/>
              <a:t>Some Proposals </a:t>
            </a:r>
            <a:r>
              <a:rPr lang="en-US" dirty="0"/>
              <a:t>Mentioned in House Judiciary Report -2:</a:t>
            </a:r>
            <a:br>
              <a:rPr lang="en-US" dirty="0"/>
            </a:br>
            <a:r>
              <a:rPr lang="en-US" i="1" dirty="0"/>
              <a:t>To Keep in Mind as We Examine Each Topic</a:t>
            </a:r>
            <a:br>
              <a:rPr lang="en-US" dirty="0"/>
            </a:br>
            <a:endParaRPr lang="en-US" dirty="0"/>
          </a:p>
        </p:txBody>
      </p:sp>
      <p:sp>
        <p:nvSpPr>
          <p:cNvPr id="3" name="Content Placeholder 2">
            <a:extLst>
              <a:ext uri="{FF2B5EF4-FFF2-40B4-BE49-F238E27FC236}">
                <a16:creationId xmlns:a16="http://schemas.microsoft.com/office/drawing/2014/main" id="{DDC36A55-493B-45A3-AA53-D758C2EFB586}"/>
              </a:ext>
            </a:extLst>
          </p:cNvPr>
          <p:cNvSpPr>
            <a:spLocks noGrp="1"/>
          </p:cNvSpPr>
          <p:nvPr>
            <p:ph idx="1"/>
          </p:nvPr>
        </p:nvSpPr>
        <p:spPr>
          <a:xfrm>
            <a:off x="819150" y="1084082"/>
            <a:ext cx="8458200" cy="5637393"/>
          </a:xfrm>
        </p:spPr>
        <p:txBody>
          <a:bodyPr>
            <a:normAutofit fontScale="70000" lnSpcReduction="20000"/>
          </a:bodyPr>
          <a:lstStyle/>
          <a:p>
            <a:pPr marL="342900" marR="0" lvl="0" indent="-342900">
              <a:lnSpc>
                <a:spcPct val="107000"/>
              </a:lnSpc>
              <a:spcBef>
                <a:spcPts val="0"/>
              </a:spcBef>
              <a:spcAft>
                <a:spcPts val="800"/>
              </a:spcAft>
              <a:buSzPts val="1000"/>
              <a:buFont typeface="Symbol" panose="05050102010706020507" pitchFamily="18" charset="2"/>
              <a:buChar char=""/>
              <a:tabLst>
                <a:tab pos="457200" algn="l"/>
              </a:tabLst>
            </a:pP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Lowering the heightened pleading requirement introduced in </a:t>
            </a:r>
            <a:r>
              <a:rPr lang="en-US" sz="2800" i="1" dirty="0">
                <a:effectLst/>
                <a:latin typeface="Times New Roman" panose="02020603050405020304" pitchFamily="18" charset="0"/>
                <a:ea typeface="Times New Roman" panose="02020603050405020304" pitchFamily="18" charset="0"/>
                <a:cs typeface="Times New Roman" panose="02020603050405020304" pitchFamily="18" charset="0"/>
              </a:rPr>
              <a:t>Bell Atlantic Corp. v. Twombly</a:t>
            </a: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a:t>
            </a:r>
            <a:endParaRPr lang="en-US" sz="2800" i="1" dirty="0">
              <a:effectLst/>
              <a:latin typeface="Times New Roman" panose="02020603050405020304" pitchFamily="18" charset="0"/>
              <a:ea typeface="Times New Roman" panose="02020603050405020304" pitchFamily="18" charset="0"/>
              <a:cs typeface="Times New Roman" panose="02020603050405020304" pitchFamily="18" charset="0"/>
            </a:endParaRPr>
          </a:p>
          <a:p>
            <a:pPr marL="342900" indent="-342900">
              <a:lnSpc>
                <a:spcPct val="107000"/>
              </a:lnSpc>
              <a:spcBef>
                <a:spcPts val="0"/>
              </a:spcBef>
              <a:spcAft>
                <a:spcPts val="800"/>
              </a:spcAft>
              <a:buSzPts val="1000"/>
              <a:buFont typeface="Symbol" panose="05050102010706020507" pitchFamily="18" charset="2"/>
              <a:buChar char=""/>
              <a:tabLst>
                <a:tab pos="457200" algn="l"/>
              </a:tabLst>
            </a:pP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Overriding judicial decisions that have treated unfavorably essential facilities- and refusal to deal-based theories of harm.</a:t>
            </a:r>
          </a:p>
          <a:p>
            <a:pPr marL="342900" indent="-342900">
              <a:lnSpc>
                <a:spcPct val="107000"/>
              </a:lnSpc>
              <a:spcBef>
                <a:spcPts val="0"/>
              </a:spcBef>
              <a:spcAft>
                <a:spcPts val="800"/>
              </a:spcAft>
              <a:buSzPts val="1000"/>
              <a:buFont typeface="Symbol" panose="05050102010706020507" pitchFamily="18" charset="2"/>
              <a:buChar char=""/>
              <a:tabLst>
                <a:tab pos="457200" algn="l"/>
              </a:tabLst>
            </a:pPr>
            <a:r>
              <a:rPr lang="en-US" sz="2800" dirty="0">
                <a:latin typeface="Times New Roman" panose="02020603050405020304" pitchFamily="18" charset="0"/>
                <a:ea typeface="Times New Roman" panose="02020603050405020304" pitchFamily="18" charset="0"/>
                <a:cs typeface="Times New Roman" panose="02020603050405020304" pitchFamily="18" charset="0"/>
              </a:rPr>
              <a:t>O</a:t>
            </a: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verriding the legal requirement that monopoly leveraging “actually monopolize” the second market, as set out in </a:t>
            </a:r>
            <a:r>
              <a:rPr lang="en-US" sz="2800" i="1" dirty="0">
                <a:effectLst/>
                <a:latin typeface="Times New Roman" panose="02020603050405020304" pitchFamily="18" charset="0"/>
                <a:ea typeface="Times New Roman" panose="02020603050405020304" pitchFamily="18" charset="0"/>
                <a:cs typeface="Times New Roman" panose="02020603050405020304" pitchFamily="18" charset="0"/>
              </a:rPr>
              <a:t>Spectrum Sports, Inc. v. McQuillan</a:t>
            </a: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a:t>
            </a:r>
          </a:p>
          <a:p>
            <a:pPr marL="342900" marR="0" lvl="0" indent="-342900">
              <a:lnSpc>
                <a:spcPct val="107000"/>
              </a:lnSpc>
              <a:spcBef>
                <a:spcPts val="0"/>
              </a:spcBef>
              <a:spcAft>
                <a:spcPts val="800"/>
              </a:spcAft>
              <a:buSzPts val="1000"/>
              <a:buFont typeface="Symbol" panose="05050102010706020507" pitchFamily="18" charset="2"/>
              <a:buChar char=""/>
              <a:tabLst>
                <a:tab pos="457200" algn="l"/>
              </a:tabLst>
            </a:pP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Overriding </a:t>
            </a:r>
            <a:r>
              <a:rPr lang="en-US" sz="2800" i="1" dirty="0">
                <a:effectLst/>
                <a:latin typeface="Times New Roman" panose="02020603050405020304" pitchFamily="18" charset="0"/>
                <a:ea typeface="Times New Roman" panose="02020603050405020304" pitchFamily="18" charset="0"/>
                <a:cs typeface="Times New Roman" panose="02020603050405020304" pitchFamily="18" charset="0"/>
              </a:rPr>
              <a:t>Ohio v. American Express </a:t>
            </a: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by clarifying that cases involving platforms do not require plaintiffs to establish harm to both sets of customers.</a:t>
            </a:r>
          </a:p>
          <a:p>
            <a:pPr marL="342900" marR="0" lvl="0" indent="-342900">
              <a:lnSpc>
                <a:spcPct val="107000"/>
              </a:lnSpc>
              <a:spcBef>
                <a:spcPts val="0"/>
              </a:spcBef>
              <a:spcAft>
                <a:spcPts val="800"/>
              </a:spcAft>
              <a:buSzPts val="1000"/>
              <a:buFont typeface="Symbol" panose="05050102010706020507" pitchFamily="18" charset="2"/>
              <a:buChar char=""/>
              <a:tabLst>
                <a:tab pos="457200" algn="l"/>
              </a:tabLst>
            </a:pP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 Overriding </a:t>
            </a:r>
            <a:r>
              <a:rPr lang="en-US" sz="2800" i="1" dirty="0">
                <a:effectLst/>
                <a:latin typeface="Times New Roman" panose="02020603050405020304" pitchFamily="18" charset="0"/>
                <a:ea typeface="Times New Roman" panose="02020603050405020304" pitchFamily="18" charset="0"/>
                <a:cs typeface="Times New Roman" panose="02020603050405020304" pitchFamily="18" charset="0"/>
              </a:rPr>
              <a:t>United States v. Sabre Corp</a:t>
            </a: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 clarifying that platforms that are </a:t>
            </a:r>
            <a:b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b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“two-sided,” or serve multiple sets of customers, can compete with firms that are “one-sided.”</a:t>
            </a:r>
          </a:p>
          <a:p>
            <a:pPr marL="342900" indent="-342900">
              <a:lnSpc>
                <a:spcPct val="107000"/>
              </a:lnSpc>
              <a:spcBef>
                <a:spcPts val="0"/>
              </a:spcBef>
              <a:spcAft>
                <a:spcPts val="800"/>
              </a:spcAft>
              <a:buSzPts val="1000"/>
              <a:buFont typeface="Symbol" panose="05050102010706020507" pitchFamily="18" charset="2"/>
              <a:buChar char=""/>
              <a:tabLst>
                <a:tab pos="457200" algn="l"/>
              </a:tabLst>
            </a:pPr>
            <a:r>
              <a:rPr lang="en-US" sz="2800" dirty="0">
                <a:effectLst/>
                <a:latin typeface="Times New Roman" panose="02020603050405020304" pitchFamily="18" charset="0"/>
                <a:ea typeface="Times New Roman" panose="02020603050405020304" pitchFamily="18" charset="0"/>
                <a:cs typeface="Times New Roman" panose="02020603050405020304" pitchFamily="18" charset="0"/>
              </a:rPr>
              <a:t>Eliminating court-created standards for “antitrust injury” and “antitrust standing,” which undermine Congress’s grant of enforcement authority to “any person . . . injured . . . by reason of anything forbidden in the antitrust laws;”</a:t>
            </a:r>
          </a:p>
          <a:p>
            <a:pPr marL="342900" indent="-342900">
              <a:lnSpc>
                <a:spcPct val="107000"/>
              </a:lnSpc>
              <a:spcBef>
                <a:spcPts val="0"/>
              </a:spcBef>
              <a:spcAft>
                <a:spcPts val="800"/>
              </a:spcAft>
              <a:buSzPts val="1000"/>
              <a:buFont typeface="Symbol" panose="05050102010706020507" pitchFamily="18" charset="2"/>
              <a:buChar char=""/>
              <a:tabLst>
                <a:tab pos="457200" algn="l"/>
              </a:tabLst>
            </a:pPr>
            <a:r>
              <a:rPr lang="en-US" sz="2800" dirty="0">
                <a:solidFill>
                  <a:srgbClr val="C00000"/>
                </a:solidFill>
                <a:effectLst/>
                <a:latin typeface="Times New Roman" panose="02020603050405020304" pitchFamily="18" charset="0"/>
                <a:ea typeface="Times New Roman" panose="02020603050405020304" pitchFamily="18" charset="0"/>
                <a:cs typeface="Times New Roman" panose="02020603050405020304" pitchFamily="18" charset="0"/>
              </a:rPr>
              <a:t>Reducing procedural obstacles to litigation, including through eliminating forced arbitration clauses and undue limits on class action formation.</a:t>
            </a:r>
          </a:p>
          <a:p>
            <a:pPr marL="342900" indent="-342900">
              <a:lnSpc>
                <a:spcPct val="107000"/>
              </a:lnSpc>
              <a:spcBef>
                <a:spcPts val="0"/>
              </a:spcBef>
              <a:spcAft>
                <a:spcPts val="800"/>
              </a:spcAft>
              <a:buSzPts val="1000"/>
              <a:buFont typeface="Symbol" panose="05050102010706020507" pitchFamily="18" charset="2"/>
              <a:buChar char=""/>
              <a:tabLst>
                <a:tab pos="457200" algn="l"/>
              </a:tabLst>
            </a:pPr>
            <a:endParaRPr lang="en-US" sz="2800" dirty="0">
              <a:effectLst/>
              <a:latin typeface="Times New Roman" panose="02020603050405020304" pitchFamily="18" charset="0"/>
              <a:ea typeface="Times New Roman" panose="02020603050405020304" pitchFamily="18" charset="0"/>
              <a:cs typeface="Times New Roman" panose="02020603050405020304" pitchFamily="18" charset="0"/>
            </a:endParaRPr>
          </a:p>
          <a:p>
            <a:pPr marL="0" marR="0" lvl="0" indent="0">
              <a:lnSpc>
                <a:spcPct val="107000"/>
              </a:lnSpc>
              <a:spcBef>
                <a:spcPts val="0"/>
              </a:spcBef>
              <a:spcAft>
                <a:spcPts val="800"/>
              </a:spcAft>
              <a:buSzPts val="1000"/>
              <a:buNone/>
              <a:tabLst>
                <a:tab pos="457200" algn="l"/>
              </a:tabLst>
            </a:pPr>
            <a:endParaRPr lang="en-US" sz="2800" dirty="0">
              <a:effectLst/>
              <a:latin typeface="Times New Roman" panose="02020603050405020304" pitchFamily="18" charset="0"/>
              <a:ea typeface="Times New Roman" panose="02020603050405020304" pitchFamily="18" charset="0"/>
              <a:cs typeface="Times New Roman" panose="02020603050405020304" pitchFamily="18" charset="0"/>
            </a:endParaRPr>
          </a:p>
          <a:p>
            <a:pPr marL="0" indent="0">
              <a:buNone/>
            </a:pPr>
            <a:endParaRPr lang="en-US" sz="4400" dirty="0"/>
          </a:p>
          <a:p>
            <a:endParaRPr lang="en-US" dirty="0"/>
          </a:p>
        </p:txBody>
      </p:sp>
      <p:sp>
        <p:nvSpPr>
          <p:cNvPr id="4" name="Slide Number Placeholder 3">
            <a:extLst>
              <a:ext uri="{FF2B5EF4-FFF2-40B4-BE49-F238E27FC236}">
                <a16:creationId xmlns:a16="http://schemas.microsoft.com/office/drawing/2014/main" id="{BE22F8A9-6B14-4D89-ADD7-44E35EA2FC45}"/>
              </a:ext>
            </a:extLst>
          </p:cNvPr>
          <p:cNvSpPr>
            <a:spLocks noGrp="1"/>
          </p:cNvSpPr>
          <p:nvPr>
            <p:ph type="sldNum" sz="quarter" idx="12"/>
          </p:nvPr>
        </p:nvSpPr>
        <p:spPr/>
        <p:txBody>
          <a:bodyPr/>
          <a:lstStyle/>
          <a:p>
            <a:fld id="{C62BE4E1-E33C-4146-86BB-F757879F36D6}" type="slidenum">
              <a:rPr lang="en-US" smtClean="0"/>
              <a:t>41</a:t>
            </a:fld>
            <a:endParaRPr lang="en-US"/>
          </a:p>
        </p:txBody>
      </p:sp>
      <p:cxnSp>
        <p:nvCxnSpPr>
          <p:cNvPr id="5" name="Straight Arrow Connector 4">
            <a:extLst>
              <a:ext uri="{FF2B5EF4-FFF2-40B4-BE49-F238E27FC236}">
                <a16:creationId xmlns:a16="http://schemas.microsoft.com/office/drawing/2014/main" id="{5B826877-1B9D-4DB2-85FD-3A2F0FD07E1C}"/>
              </a:ext>
            </a:extLst>
          </p:cNvPr>
          <p:cNvCxnSpPr>
            <a:cxnSpLocks/>
          </p:cNvCxnSpPr>
          <p:nvPr/>
        </p:nvCxnSpPr>
        <p:spPr>
          <a:xfrm flipH="1" flipV="1">
            <a:off x="9111343" y="2864240"/>
            <a:ext cx="732746" cy="189027"/>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E0767130-4034-4FA4-892F-2A776112D93C}"/>
              </a:ext>
            </a:extLst>
          </p:cNvPr>
          <p:cNvSpPr txBox="1"/>
          <p:nvPr/>
        </p:nvSpPr>
        <p:spPr>
          <a:xfrm>
            <a:off x="10010773" y="3175821"/>
            <a:ext cx="1834240" cy="341632"/>
          </a:xfrm>
          <a:prstGeom prst="rect">
            <a:avLst/>
          </a:prstGeom>
          <a:noFill/>
          <a:ln w="38100">
            <a:solidFill>
              <a:srgbClr val="0070C0"/>
            </a:solidFill>
          </a:ln>
        </p:spPr>
        <p:txBody>
          <a:bodyPr wrap="square" rtlCol="0">
            <a:spAutoFit/>
          </a:bodyPr>
          <a:lstStyle/>
          <a:p>
            <a:pPr>
              <a:lnSpc>
                <a:spcPct val="90000"/>
              </a:lnSpc>
            </a:pPr>
            <a:r>
              <a:rPr lang="en-US" b="1" dirty="0">
                <a:solidFill>
                  <a:srgbClr val="0070C0"/>
                </a:solidFill>
              </a:rPr>
              <a:t>See Topics 21, 23</a:t>
            </a:r>
          </a:p>
        </p:txBody>
      </p:sp>
      <p:cxnSp>
        <p:nvCxnSpPr>
          <p:cNvPr id="7" name="Straight Arrow Connector 6">
            <a:extLst>
              <a:ext uri="{FF2B5EF4-FFF2-40B4-BE49-F238E27FC236}">
                <a16:creationId xmlns:a16="http://schemas.microsoft.com/office/drawing/2014/main" id="{056903E1-E817-4C8E-8136-C3246FD38BCA}"/>
              </a:ext>
            </a:extLst>
          </p:cNvPr>
          <p:cNvCxnSpPr>
            <a:cxnSpLocks/>
          </p:cNvCxnSpPr>
          <p:nvPr/>
        </p:nvCxnSpPr>
        <p:spPr>
          <a:xfrm flipH="1">
            <a:off x="8913189" y="3298475"/>
            <a:ext cx="619126" cy="192175"/>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cxnSp>
        <p:nvCxnSpPr>
          <p:cNvPr id="11" name="Straight Arrow Connector 10">
            <a:extLst>
              <a:ext uri="{FF2B5EF4-FFF2-40B4-BE49-F238E27FC236}">
                <a16:creationId xmlns:a16="http://schemas.microsoft.com/office/drawing/2014/main" id="{7ABD3B76-E310-4A89-B81B-B687F91A5E56}"/>
              </a:ext>
            </a:extLst>
          </p:cNvPr>
          <p:cNvCxnSpPr>
            <a:cxnSpLocks/>
          </p:cNvCxnSpPr>
          <p:nvPr/>
        </p:nvCxnSpPr>
        <p:spPr>
          <a:xfrm flipH="1">
            <a:off x="9024935" y="3577973"/>
            <a:ext cx="619126" cy="315769"/>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cxnSp>
        <p:nvCxnSpPr>
          <p:cNvPr id="13" name="Straight Arrow Connector 12">
            <a:extLst>
              <a:ext uri="{FF2B5EF4-FFF2-40B4-BE49-F238E27FC236}">
                <a16:creationId xmlns:a16="http://schemas.microsoft.com/office/drawing/2014/main" id="{706F2589-2D40-487C-9EF0-851DA4C65C67}"/>
              </a:ext>
            </a:extLst>
          </p:cNvPr>
          <p:cNvCxnSpPr>
            <a:cxnSpLocks/>
          </p:cNvCxnSpPr>
          <p:nvPr/>
        </p:nvCxnSpPr>
        <p:spPr>
          <a:xfrm flipH="1" flipV="1">
            <a:off x="9277350" y="2204548"/>
            <a:ext cx="733423" cy="498272"/>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71122988"/>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D7A1B7-D38A-4FBD-842D-971949A24D38}"/>
              </a:ext>
            </a:extLst>
          </p:cNvPr>
          <p:cNvSpPr>
            <a:spLocks noGrp="1"/>
          </p:cNvSpPr>
          <p:nvPr>
            <p:ph type="title"/>
          </p:nvPr>
        </p:nvSpPr>
        <p:spPr>
          <a:xfrm>
            <a:off x="385713" y="-77934"/>
            <a:ext cx="10515600" cy="1325563"/>
          </a:xfrm>
        </p:spPr>
        <p:txBody>
          <a:bodyPr/>
          <a:lstStyle/>
          <a:p>
            <a:r>
              <a:rPr lang="en-US" dirty="0"/>
              <a:t>Should the US Adopt an Abuse of Dominance Statute? </a:t>
            </a:r>
          </a:p>
        </p:txBody>
      </p:sp>
      <p:sp>
        <p:nvSpPr>
          <p:cNvPr id="3" name="Content Placeholder 2">
            <a:extLst>
              <a:ext uri="{FF2B5EF4-FFF2-40B4-BE49-F238E27FC236}">
                <a16:creationId xmlns:a16="http://schemas.microsoft.com/office/drawing/2014/main" id="{C784EB0E-42CF-41DA-81B7-F18A472DC986}"/>
              </a:ext>
            </a:extLst>
          </p:cNvPr>
          <p:cNvSpPr>
            <a:spLocks noGrp="1"/>
          </p:cNvSpPr>
          <p:nvPr>
            <p:ph idx="1"/>
          </p:nvPr>
        </p:nvSpPr>
        <p:spPr>
          <a:xfrm>
            <a:off x="457200" y="1138165"/>
            <a:ext cx="9365530" cy="5327650"/>
          </a:xfrm>
        </p:spPr>
        <p:txBody>
          <a:bodyPr>
            <a:normAutofit lnSpcReduction="10000"/>
          </a:bodyPr>
          <a:lstStyle/>
          <a:p>
            <a:r>
              <a:rPr lang="en-US" sz="2400" dirty="0"/>
              <a:t>U.S. law is far, far more limited than EU Article 102 (or Section 8 of the South Africa Competition Act)</a:t>
            </a:r>
          </a:p>
          <a:p>
            <a:r>
              <a:rPr lang="en-US" sz="2400" dirty="0"/>
              <a:t>Sherman Act does not prohibit exercise of monopoly power by a firm that has achieved its monopoly through “competition on the merits.”</a:t>
            </a:r>
          </a:p>
          <a:p>
            <a:pPr lvl="1"/>
            <a:r>
              <a:rPr lang="en-US" sz="2000" dirty="0"/>
              <a:t>If an oil refiner or aluminum company has obtained its monopoly by investing first and having better products, it can charge monopoly price</a:t>
            </a:r>
          </a:p>
          <a:p>
            <a:pPr marL="342900" lvl="2" indent="-342900"/>
            <a:r>
              <a:rPr lang="en-US" i="1" dirty="0"/>
              <a:t>Verizon v. </a:t>
            </a:r>
            <a:r>
              <a:rPr lang="en-US" i="1" dirty="0" err="1"/>
              <a:t>Trinko</a:t>
            </a:r>
            <a:r>
              <a:rPr lang="en-US" i="1" dirty="0"/>
              <a:t> </a:t>
            </a:r>
            <a:r>
              <a:rPr lang="en-US" dirty="0"/>
              <a:t>(2004)</a:t>
            </a:r>
          </a:p>
          <a:p>
            <a:pPr marL="800100" lvl="3" indent="-342900"/>
            <a:r>
              <a:rPr lang="en-US" sz="2000" i="1" dirty="0"/>
              <a:t>“The mere possession of monopoly power, and the concomitant charging of monopoly prices, is not only not unlawful; it is an important element of the free market system.”</a:t>
            </a:r>
          </a:p>
          <a:p>
            <a:pPr marL="800100" lvl="3" indent="-342900"/>
            <a:r>
              <a:rPr lang="en-US" sz="2000" i="1" dirty="0"/>
              <a:t>“The opportunity to charge monopoly prices—at least for a short period—is what attracts “business acumen” in the first place; it induces risk taking that produces innovation and economic growth”</a:t>
            </a:r>
          </a:p>
          <a:p>
            <a:pPr marL="285750" indent="-285750">
              <a:buFont typeface="Arial" panose="020B0604020202020204" pitchFamily="34" charset="0"/>
              <a:buChar char="•"/>
            </a:pPr>
            <a:r>
              <a:rPr lang="en-US" sz="2400" dirty="0"/>
              <a:t>Any excessive pricing rules would need to be dealt with by a new “digital” regulatory agency</a:t>
            </a:r>
          </a:p>
          <a:p>
            <a:pPr marL="800100" lvl="3" indent="-342900">
              <a:buFont typeface="Arial" panose="020B0604020202020204" pitchFamily="34" charset="0"/>
              <a:buChar char="•"/>
            </a:pPr>
            <a:r>
              <a:rPr lang="en-US" sz="2400" i="1" dirty="0"/>
              <a:t>But little or no traction so far</a:t>
            </a:r>
            <a:endParaRPr lang="en-US" sz="2000" i="1" dirty="0"/>
          </a:p>
          <a:p>
            <a:endParaRPr lang="en-US" sz="2400" dirty="0"/>
          </a:p>
        </p:txBody>
      </p:sp>
      <p:sp>
        <p:nvSpPr>
          <p:cNvPr id="4" name="Slide Number Placeholder 3"/>
          <p:cNvSpPr>
            <a:spLocks noGrp="1"/>
          </p:cNvSpPr>
          <p:nvPr>
            <p:ph type="sldNum" sz="quarter" idx="12"/>
          </p:nvPr>
        </p:nvSpPr>
        <p:spPr/>
        <p:txBody>
          <a:bodyPr/>
          <a:lstStyle/>
          <a:p>
            <a:fld id="{EEDA1837-4CA6-4B09-9CCC-2215CE5AF660}" type="slidenum">
              <a:rPr lang="en-US" smtClean="0"/>
              <a:t>42</a:t>
            </a:fld>
            <a:endParaRPr lang="en-US"/>
          </a:p>
        </p:txBody>
      </p:sp>
    </p:spTree>
    <p:extLst>
      <p:ext uri="{BB962C8B-B14F-4D97-AF65-F5344CB8AC3E}">
        <p14:creationId xmlns:p14="http://schemas.microsoft.com/office/powerpoint/2010/main" val="159100717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9E813C6-71BC-4F3D-B628-C0BE120558BA}"/>
              </a:ext>
            </a:extLst>
          </p:cNvPr>
          <p:cNvSpPr>
            <a:spLocks noGrp="1"/>
          </p:cNvSpPr>
          <p:nvPr>
            <p:ph type="title"/>
          </p:nvPr>
        </p:nvSpPr>
        <p:spPr>
          <a:xfrm>
            <a:off x="593103" y="-68508"/>
            <a:ext cx="10515600" cy="1325563"/>
          </a:xfrm>
        </p:spPr>
        <p:txBody>
          <a:bodyPr/>
          <a:lstStyle/>
          <a:p>
            <a:r>
              <a:rPr lang="en-US" dirty="0"/>
              <a:t>Regulation vs Monopoly</a:t>
            </a:r>
          </a:p>
        </p:txBody>
      </p:sp>
      <p:sp>
        <p:nvSpPr>
          <p:cNvPr id="3" name="Content Placeholder 2">
            <a:extLst>
              <a:ext uri="{FF2B5EF4-FFF2-40B4-BE49-F238E27FC236}">
                <a16:creationId xmlns:a16="http://schemas.microsoft.com/office/drawing/2014/main" id="{F54899D7-89AE-4600-93F1-1C9FC885CF0C}"/>
              </a:ext>
            </a:extLst>
          </p:cNvPr>
          <p:cNvSpPr>
            <a:spLocks noGrp="1"/>
          </p:cNvSpPr>
          <p:nvPr>
            <p:ph idx="1"/>
          </p:nvPr>
        </p:nvSpPr>
        <p:spPr>
          <a:xfrm>
            <a:off x="838200" y="1055802"/>
            <a:ext cx="10982325" cy="5872901"/>
          </a:xfrm>
        </p:spPr>
        <p:txBody>
          <a:bodyPr>
            <a:normAutofit fontScale="92500" lnSpcReduction="20000"/>
          </a:bodyPr>
          <a:lstStyle/>
          <a:p>
            <a:r>
              <a:rPr lang="en-US" sz="2400" dirty="0"/>
              <a:t>Increasing calls today for regulation of dominant digital platforms</a:t>
            </a:r>
          </a:p>
          <a:p>
            <a:r>
              <a:rPr lang="en-US" sz="2400" dirty="0"/>
              <a:t>Concern that current antitrust law is not capable of reining in their exclusionary conduct</a:t>
            </a:r>
          </a:p>
          <a:p>
            <a:r>
              <a:rPr lang="en-US" sz="2400" dirty="0"/>
              <a:t>There is truth to that concern</a:t>
            </a:r>
          </a:p>
          <a:p>
            <a:pPr lvl="1"/>
            <a:r>
              <a:rPr lang="en-US" sz="1800" dirty="0"/>
              <a:t>Antirust has limits</a:t>
            </a:r>
          </a:p>
          <a:p>
            <a:pPr lvl="1"/>
            <a:r>
              <a:rPr lang="en-US" sz="1800" dirty="0"/>
              <a:t>Once the durable monopoly with entry barriers is established, the market may not self-correct </a:t>
            </a:r>
          </a:p>
          <a:p>
            <a:pPr lvl="1"/>
            <a:r>
              <a:rPr lang="en-US" sz="1800" dirty="0"/>
              <a:t>Section 2 has no “excessive pricing” prohibition if monopoly is legitimate</a:t>
            </a:r>
          </a:p>
          <a:p>
            <a:r>
              <a:rPr lang="en-US" sz="2400" dirty="0"/>
              <a:t>Policy choices for dominant digital platforms</a:t>
            </a:r>
          </a:p>
          <a:p>
            <a:pPr lvl="1"/>
            <a:r>
              <a:rPr lang="en-US" sz="1800" dirty="0"/>
              <a:t>Strengthen antitrust law</a:t>
            </a:r>
          </a:p>
          <a:p>
            <a:pPr lvl="1"/>
            <a:r>
              <a:rPr lang="en-US" sz="1800" dirty="0"/>
              <a:t>Regulate dominant firm conduct </a:t>
            </a:r>
            <a:r>
              <a:rPr lang="en-US" sz="1800" i="1" dirty="0"/>
              <a:t>(or some combination of the two)</a:t>
            </a:r>
          </a:p>
          <a:p>
            <a:pPr lvl="1"/>
            <a:r>
              <a:rPr lang="en-US" sz="1800" dirty="0"/>
              <a:t>Hope for the best –FB, Apple &amp; Google begin to compete? Elon Musk changes the paradigm? </a:t>
            </a:r>
          </a:p>
          <a:p>
            <a:r>
              <a:rPr lang="en-US" sz="2400" dirty="0">
                <a:solidFill>
                  <a:srgbClr val="C00000"/>
                </a:solidFill>
              </a:rPr>
              <a:t>But, regulation has its own problems</a:t>
            </a:r>
          </a:p>
          <a:p>
            <a:pPr lvl="1"/>
            <a:r>
              <a:rPr lang="en-US" sz="1800" dirty="0"/>
              <a:t>“Capture” by the regulated firms or their rivals</a:t>
            </a:r>
          </a:p>
          <a:p>
            <a:pPr lvl="1"/>
            <a:r>
              <a:rPr lang="en-US" sz="1800" dirty="0"/>
              <a:t>Overly intrusive regulations that create efficiencies </a:t>
            </a:r>
            <a:endParaRPr lang="en-US" sz="1400" dirty="0"/>
          </a:p>
          <a:p>
            <a:pPr marL="457200" lvl="1" indent="0" algn="ctr">
              <a:buNone/>
            </a:pPr>
            <a:endParaRPr lang="en-US" sz="900" dirty="0"/>
          </a:p>
          <a:p>
            <a:pPr marL="457200" lvl="1" indent="0" algn="ctr">
              <a:buNone/>
            </a:pPr>
            <a:endParaRPr lang="en-US" sz="900" dirty="0"/>
          </a:p>
          <a:p>
            <a:pPr marL="457200" lvl="1" indent="0" algn="ctr">
              <a:buNone/>
            </a:pPr>
            <a:endParaRPr lang="en-US" sz="900" dirty="0"/>
          </a:p>
          <a:p>
            <a:pPr marL="0" indent="0" algn="ctr">
              <a:buNone/>
            </a:pPr>
            <a:r>
              <a:rPr lang="en-US" sz="2400" dirty="0">
                <a:solidFill>
                  <a:srgbClr val="C00000"/>
                </a:solidFill>
              </a:rPr>
              <a:t>Regulation also violates the basic concerns of </a:t>
            </a:r>
            <a:br>
              <a:rPr lang="en-US" sz="2400" dirty="0">
                <a:solidFill>
                  <a:srgbClr val="C00000"/>
                </a:solidFill>
              </a:rPr>
            </a:br>
            <a:r>
              <a:rPr lang="en-US" sz="2400" dirty="0">
                <a:solidFill>
                  <a:srgbClr val="C00000"/>
                </a:solidFill>
              </a:rPr>
              <a:t>laissez-faire oriented conservatives</a:t>
            </a:r>
            <a:br>
              <a:rPr lang="en-US" sz="2400" dirty="0">
                <a:solidFill>
                  <a:srgbClr val="C00000"/>
                </a:solidFill>
              </a:rPr>
            </a:br>
            <a:br>
              <a:rPr lang="en-US" sz="1600" dirty="0">
                <a:solidFill>
                  <a:srgbClr val="C00000"/>
                </a:solidFill>
              </a:rPr>
            </a:br>
            <a:endParaRPr lang="en-US" sz="1600" dirty="0">
              <a:solidFill>
                <a:srgbClr val="C00000"/>
              </a:solidFill>
            </a:endParaRPr>
          </a:p>
          <a:p>
            <a:pPr marL="0" indent="0">
              <a:buNone/>
            </a:pPr>
            <a:r>
              <a:rPr lang="en-US" sz="1600" dirty="0">
                <a:solidFill>
                  <a:srgbClr val="C00000"/>
                </a:solidFill>
              </a:rPr>
              <a:t>	</a:t>
            </a:r>
          </a:p>
          <a:p>
            <a:pPr marL="0" indent="0">
              <a:buNone/>
            </a:pPr>
            <a:endParaRPr lang="en-US" sz="1000" dirty="0"/>
          </a:p>
        </p:txBody>
      </p:sp>
      <p:sp>
        <p:nvSpPr>
          <p:cNvPr id="4" name="Slide Number Placeholder 3">
            <a:extLst>
              <a:ext uri="{FF2B5EF4-FFF2-40B4-BE49-F238E27FC236}">
                <a16:creationId xmlns:a16="http://schemas.microsoft.com/office/drawing/2014/main" id="{F83F5979-6C02-4691-830D-93EA3E5B94BA}"/>
              </a:ext>
            </a:extLst>
          </p:cNvPr>
          <p:cNvSpPr>
            <a:spLocks noGrp="1"/>
          </p:cNvSpPr>
          <p:nvPr>
            <p:ph type="sldNum" sz="quarter" idx="12"/>
          </p:nvPr>
        </p:nvSpPr>
        <p:spPr/>
        <p:txBody>
          <a:bodyPr/>
          <a:lstStyle/>
          <a:p>
            <a:fld id="{22A1B923-FE3D-4667-93FD-F1188A614F21}" type="slidenum">
              <a:rPr lang="en-US" smtClean="0"/>
              <a:t>43</a:t>
            </a:fld>
            <a:endParaRPr lang="en-US"/>
          </a:p>
        </p:txBody>
      </p:sp>
    </p:spTree>
    <p:extLst>
      <p:ext uri="{BB962C8B-B14F-4D97-AF65-F5344CB8AC3E}">
        <p14:creationId xmlns:p14="http://schemas.microsoft.com/office/powerpoint/2010/main" val="1097646444"/>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7863A4-80A6-45F7-982F-7906927CD3F1}"/>
              </a:ext>
            </a:extLst>
          </p:cNvPr>
          <p:cNvSpPr>
            <a:spLocks noGrp="1"/>
          </p:cNvSpPr>
          <p:nvPr>
            <p:ph type="title"/>
          </p:nvPr>
        </p:nvSpPr>
        <p:spPr/>
        <p:txBody>
          <a:bodyPr/>
          <a:lstStyle/>
          <a:p>
            <a:r>
              <a:rPr lang="en-US" dirty="0"/>
              <a:t>Regulation vs Laissez Faire: The Hayek Irony</a:t>
            </a:r>
          </a:p>
        </p:txBody>
      </p:sp>
      <p:sp>
        <p:nvSpPr>
          <p:cNvPr id="3" name="Content Placeholder 2">
            <a:extLst>
              <a:ext uri="{FF2B5EF4-FFF2-40B4-BE49-F238E27FC236}">
                <a16:creationId xmlns:a16="http://schemas.microsoft.com/office/drawing/2014/main" id="{13E481F1-462F-466C-BBFF-ADE402BEC686}"/>
              </a:ext>
            </a:extLst>
          </p:cNvPr>
          <p:cNvSpPr>
            <a:spLocks noGrp="1"/>
          </p:cNvSpPr>
          <p:nvPr>
            <p:ph idx="1"/>
          </p:nvPr>
        </p:nvSpPr>
        <p:spPr/>
        <p:txBody>
          <a:bodyPr>
            <a:normAutofit lnSpcReduction="10000"/>
          </a:bodyPr>
          <a:lstStyle/>
          <a:p>
            <a:pPr marL="0" indent="0">
              <a:buNone/>
            </a:pPr>
            <a:r>
              <a:rPr lang="en-US" i="1" dirty="0">
                <a:solidFill>
                  <a:srgbClr val="C00000"/>
                </a:solidFill>
              </a:rPr>
              <a:t>Even famous conservative icon Fredrich Hayek recognized </a:t>
            </a:r>
            <a:br>
              <a:rPr lang="en-US" i="1" dirty="0">
                <a:solidFill>
                  <a:srgbClr val="C00000"/>
                </a:solidFill>
              </a:rPr>
            </a:br>
            <a:r>
              <a:rPr lang="en-US" i="1" dirty="0">
                <a:solidFill>
                  <a:srgbClr val="C00000"/>
                </a:solidFill>
              </a:rPr>
              <a:t>the need for regulation of monopolies</a:t>
            </a:r>
          </a:p>
          <a:p>
            <a:pPr marL="0" indent="0" algn="ctr">
              <a:buNone/>
            </a:pPr>
            <a:endParaRPr lang="en-US" sz="2400" dirty="0"/>
          </a:p>
          <a:p>
            <a:pPr marL="0" indent="0">
              <a:buNone/>
            </a:pPr>
            <a:r>
              <a:rPr lang="en-US" sz="2400" dirty="0"/>
              <a:t>“Even if this </a:t>
            </a:r>
            <a:r>
              <a:rPr lang="en-US" sz="2400" i="1" dirty="0"/>
              <a:t>[regulation] </a:t>
            </a:r>
            <a:r>
              <a:rPr lang="en-US" sz="2400" dirty="0"/>
              <a:t>should have the effect (as it sometimes had with American public utilities) that the services of the monopolistic industries would become less satisfactory than they might be, this would be a small price to pay for an effective check on the powers of monopoly.  </a:t>
            </a:r>
            <a:r>
              <a:rPr lang="en-US" sz="2400" b="1" dirty="0">
                <a:solidFill>
                  <a:srgbClr val="C00000"/>
                </a:solidFill>
              </a:rPr>
              <a:t>Personally, I should much prefer to have to put up with some such inefficiency than have organized monopoly control my ways of life.”  </a:t>
            </a:r>
          </a:p>
          <a:p>
            <a:endParaRPr lang="en-US" sz="2400" dirty="0"/>
          </a:p>
          <a:p>
            <a:endParaRPr lang="en-US" sz="2400" dirty="0"/>
          </a:p>
          <a:p>
            <a:pPr marL="0" indent="0">
              <a:buNone/>
            </a:pPr>
            <a:r>
              <a:rPr lang="en-US" sz="1400" i="1" dirty="0"/>
              <a:t>Source: </a:t>
            </a:r>
            <a:r>
              <a:rPr lang="en-US" sz="1400" cap="small" dirty="0"/>
              <a:t>Fredrich A. Hayek</a:t>
            </a:r>
            <a:r>
              <a:rPr lang="en-US" sz="1400" dirty="0"/>
              <a:t>, </a:t>
            </a:r>
            <a:r>
              <a:rPr lang="en-US" sz="1400" cap="small" dirty="0"/>
              <a:t>The Road to Serfdom, </a:t>
            </a:r>
            <a:r>
              <a:rPr lang="en-US" sz="1400" dirty="0"/>
              <a:t>at</a:t>
            </a:r>
            <a:r>
              <a:rPr lang="en-US" sz="1400" cap="small" dirty="0"/>
              <a:t> </a:t>
            </a:r>
            <a:r>
              <a:rPr lang="en-US" sz="1400" dirty="0"/>
              <a:t>198 (1944)</a:t>
            </a:r>
            <a:r>
              <a:rPr lang="en-US" sz="1400" i="1" dirty="0"/>
              <a:t>. </a:t>
            </a:r>
          </a:p>
          <a:p>
            <a:endParaRPr lang="en-US" sz="2400" dirty="0"/>
          </a:p>
        </p:txBody>
      </p:sp>
      <p:sp>
        <p:nvSpPr>
          <p:cNvPr id="4" name="Slide Number Placeholder 3">
            <a:extLst>
              <a:ext uri="{FF2B5EF4-FFF2-40B4-BE49-F238E27FC236}">
                <a16:creationId xmlns:a16="http://schemas.microsoft.com/office/drawing/2014/main" id="{4985FC13-21CD-45D1-BE7A-6598F29711A1}"/>
              </a:ext>
            </a:extLst>
          </p:cNvPr>
          <p:cNvSpPr>
            <a:spLocks noGrp="1"/>
          </p:cNvSpPr>
          <p:nvPr>
            <p:ph type="sldNum" sz="quarter" idx="12"/>
          </p:nvPr>
        </p:nvSpPr>
        <p:spPr/>
        <p:txBody>
          <a:bodyPr/>
          <a:lstStyle/>
          <a:p>
            <a:fld id="{22A1B923-FE3D-4667-93FD-F1188A614F21}" type="slidenum">
              <a:rPr lang="en-US" smtClean="0"/>
              <a:t>44</a:t>
            </a:fld>
            <a:endParaRPr lang="en-US"/>
          </a:p>
        </p:txBody>
      </p:sp>
    </p:spTree>
    <p:extLst>
      <p:ext uri="{BB962C8B-B14F-4D97-AF65-F5344CB8AC3E}">
        <p14:creationId xmlns:p14="http://schemas.microsoft.com/office/powerpoint/2010/main" val="195871898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E909E3E-3031-4702-A04E-B3958E1F9579}"/>
              </a:ext>
            </a:extLst>
          </p:cNvPr>
          <p:cNvSpPr>
            <a:spLocks noGrp="1"/>
          </p:cNvSpPr>
          <p:nvPr>
            <p:ph type="title"/>
          </p:nvPr>
        </p:nvSpPr>
        <p:spPr/>
        <p:txBody>
          <a:bodyPr/>
          <a:lstStyle/>
          <a:p>
            <a:r>
              <a:rPr lang="en-US" dirty="0"/>
              <a:t>Strategic and Predatory Pricing Cases &amp; Hypotheticals</a:t>
            </a:r>
          </a:p>
        </p:txBody>
      </p:sp>
      <p:sp>
        <p:nvSpPr>
          <p:cNvPr id="3" name="Content Placeholder 2">
            <a:extLst>
              <a:ext uri="{FF2B5EF4-FFF2-40B4-BE49-F238E27FC236}">
                <a16:creationId xmlns:a16="http://schemas.microsoft.com/office/drawing/2014/main" id="{F1AAD10A-68EE-4C3B-88A1-61109055015D}"/>
              </a:ext>
            </a:extLst>
          </p:cNvPr>
          <p:cNvSpPr>
            <a:spLocks noGrp="1"/>
          </p:cNvSpPr>
          <p:nvPr>
            <p:ph idx="1"/>
          </p:nvPr>
        </p:nvSpPr>
        <p:spPr>
          <a:xfrm>
            <a:off x="1075231" y="1460500"/>
            <a:ext cx="10515600" cy="5397500"/>
          </a:xfrm>
        </p:spPr>
        <p:txBody>
          <a:bodyPr>
            <a:normAutofit fontScale="70000" lnSpcReduction="20000"/>
          </a:bodyPr>
          <a:lstStyle/>
          <a:p>
            <a:r>
              <a:rPr lang="en-US" dirty="0"/>
              <a:t>Oil (</a:t>
            </a:r>
            <a:r>
              <a:rPr lang="en-US" i="1" dirty="0"/>
              <a:t>Standard Oil</a:t>
            </a:r>
            <a:r>
              <a:rPr lang="en-US" dirty="0"/>
              <a:t>)</a:t>
            </a:r>
          </a:p>
          <a:p>
            <a:pPr lvl="1"/>
            <a:r>
              <a:rPr lang="en-US" dirty="0"/>
              <a:t>Dominant refiner faces a new fringe competitor </a:t>
            </a:r>
          </a:p>
          <a:p>
            <a:pPr lvl="1"/>
            <a:r>
              <a:rPr lang="en-US" dirty="0"/>
              <a:t>Dominant refiner cuts prices again and again, until fringe refiner goes bankrupt</a:t>
            </a:r>
          </a:p>
          <a:p>
            <a:pPr lvl="1"/>
            <a:r>
              <a:rPr lang="en-US" dirty="0"/>
              <a:t>Dominant refiner then buys fringe refinery out of bankruptcy </a:t>
            </a:r>
          </a:p>
          <a:p>
            <a:r>
              <a:rPr lang="en-US" dirty="0"/>
              <a:t>Pies (</a:t>
            </a:r>
            <a:r>
              <a:rPr lang="en-US" i="1" dirty="0"/>
              <a:t>Utah Pie</a:t>
            </a:r>
            <a:r>
              <a:rPr lang="en-US" dirty="0"/>
              <a:t>)</a:t>
            </a:r>
          </a:p>
          <a:p>
            <a:pPr lvl="1"/>
            <a:r>
              <a:rPr lang="en-US" dirty="0"/>
              <a:t>National producer expands into a new city where there is a dominant local baking Co.</a:t>
            </a:r>
          </a:p>
          <a:p>
            <a:pPr lvl="1"/>
            <a:r>
              <a:rPr lang="en-US" dirty="0"/>
              <a:t>National producer charges much lower prices than elsewhere and engages in heavy advertising</a:t>
            </a:r>
          </a:p>
          <a:p>
            <a:pPr lvl="1"/>
            <a:r>
              <a:rPr lang="en-US" dirty="0"/>
              <a:t>Local company cannot match prices, sales shrink and it exits</a:t>
            </a:r>
          </a:p>
          <a:p>
            <a:pPr lvl="1"/>
            <a:r>
              <a:rPr lang="en-US" dirty="0"/>
              <a:t>National producer then raises prices </a:t>
            </a:r>
          </a:p>
          <a:p>
            <a:r>
              <a:rPr lang="en-US" dirty="0"/>
              <a:t>Big Box Retailing (</a:t>
            </a:r>
            <a:r>
              <a:rPr lang="en-US" i="1" dirty="0"/>
              <a:t>Hypos </a:t>
            </a:r>
            <a:r>
              <a:rPr lang="en-US" dirty="0"/>
              <a:t>-- </a:t>
            </a:r>
            <a:r>
              <a:rPr lang="en-US" dirty="0" err="1"/>
              <a:t>WalMart</a:t>
            </a:r>
            <a:r>
              <a:rPr lang="en-US" dirty="0"/>
              <a:t>; Amazon)</a:t>
            </a:r>
          </a:p>
          <a:p>
            <a:pPr lvl="1"/>
            <a:r>
              <a:rPr lang="en-US" dirty="0"/>
              <a:t>National firm has low costs and charges low prices for a huge variety of items, </a:t>
            </a:r>
            <a:br>
              <a:rPr lang="en-US" dirty="0"/>
            </a:br>
            <a:r>
              <a:rPr lang="en-US" dirty="0"/>
              <a:t>based on non-union work force, very large convenient stores and buying power over suppliers</a:t>
            </a:r>
          </a:p>
          <a:p>
            <a:pPr lvl="1"/>
            <a:r>
              <a:rPr lang="en-US" dirty="0"/>
              <a:t>Local brick-and-mortar stores cannot compete and exit</a:t>
            </a:r>
          </a:p>
          <a:p>
            <a:pPr lvl="1"/>
            <a:r>
              <a:rPr lang="en-US" dirty="0"/>
              <a:t>Local economy is harmed because small stores supported community whereas national firm does not </a:t>
            </a:r>
          </a:p>
          <a:p>
            <a:pPr lvl="1"/>
            <a:r>
              <a:rPr lang="en-US" dirty="0"/>
              <a:t>National firm maintains a relatively low-price strategy</a:t>
            </a:r>
          </a:p>
          <a:p>
            <a:r>
              <a:rPr lang="en-US" dirty="0"/>
              <a:t>Airlines (</a:t>
            </a:r>
            <a:r>
              <a:rPr lang="en-US" i="1" dirty="0"/>
              <a:t>U.S. v. American Airlines</a:t>
            </a:r>
            <a:r>
              <a:rPr lang="en-US" dirty="0"/>
              <a:t>; </a:t>
            </a:r>
            <a:r>
              <a:rPr lang="en-US" i="1" dirty="0"/>
              <a:t>Spirit v. Northwest Airlines</a:t>
            </a:r>
            <a:r>
              <a:rPr lang="en-US" dirty="0"/>
              <a:t>)</a:t>
            </a:r>
          </a:p>
          <a:p>
            <a:pPr lvl="1"/>
            <a:r>
              <a:rPr lang="en-US" dirty="0"/>
              <a:t>Dominant airline at hub city faces competition from new low-cost entrant on highly profitable route(s)</a:t>
            </a:r>
          </a:p>
          <a:p>
            <a:pPr lvl="1"/>
            <a:r>
              <a:rPr lang="en-US" dirty="0"/>
              <a:t>Responds by drastically lowering fares and substantially increasing number of flights</a:t>
            </a:r>
          </a:p>
          <a:p>
            <a:pPr lvl="1"/>
            <a:r>
              <a:rPr lang="en-US" dirty="0"/>
              <a:t>Entrant market share is squeezed and profits turn negative, so it exits; or does not expand beyond initial city.</a:t>
            </a:r>
          </a:p>
          <a:p>
            <a:pPr lvl="1"/>
            <a:r>
              <a:rPr lang="en-US" dirty="0"/>
              <a:t>Dominant airline then raises fares and reduces flight capacity</a:t>
            </a:r>
          </a:p>
          <a:p>
            <a:pPr lvl="1"/>
            <a:endParaRPr lang="en-US" dirty="0"/>
          </a:p>
          <a:p>
            <a:endParaRPr lang="en-US" dirty="0"/>
          </a:p>
          <a:p>
            <a:pPr lvl="1"/>
            <a:endParaRPr lang="en-US" dirty="0"/>
          </a:p>
          <a:p>
            <a:pPr lvl="1"/>
            <a:endParaRPr lang="en-US" dirty="0"/>
          </a:p>
        </p:txBody>
      </p:sp>
      <p:sp>
        <p:nvSpPr>
          <p:cNvPr id="4" name="Slide Number Placeholder 3">
            <a:extLst>
              <a:ext uri="{FF2B5EF4-FFF2-40B4-BE49-F238E27FC236}">
                <a16:creationId xmlns:a16="http://schemas.microsoft.com/office/drawing/2014/main" id="{6C52328D-F0C1-4573-BF36-AE67B8DDBD30}"/>
              </a:ext>
            </a:extLst>
          </p:cNvPr>
          <p:cNvSpPr>
            <a:spLocks noGrp="1"/>
          </p:cNvSpPr>
          <p:nvPr>
            <p:ph type="sldNum" sz="quarter" idx="12"/>
          </p:nvPr>
        </p:nvSpPr>
        <p:spPr/>
        <p:txBody>
          <a:bodyPr/>
          <a:lstStyle/>
          <a:p>
            <a:fld id="{C62BE4E1-E33C-4146-86BB-F757879F36D6}" type="slidenum">
              <a:rPr lang="en-US" smtClean="0"/>
              <a:t>5</a:t>
            </a:fld>
            <a:endParaRPr lang="en-US"/>
          </a:p>
        </p:txBody>
      </p:sp>
    </p:spTree>
    <p:extLst>
      <p:ext uri="{BB962C8B-B14F-4D97-AF65-F5344CB8AC3E}">
        <p14:creationId xmlns:p14="http://schemas.microsoft.com/office/powerpoint/2010/main" val="421604618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C044CC4-4B0B-4B74-9695-69589AD6EC11}"/>
              </a:ext>
            </a:extLst>
          </p:cNvPr>
          <p:cNvSpPr>
            <a:spLocks noGrp="1"/>
          </p:cNvSpPr>
          <p:nvPr>
            <p:ph type="title"/>
          </p:nvPr>
        </p:nvSpPr>
        <p:spPr/>
        <p:txBody>
          <a:bodyPr/>
          <a:lstStyle/>
          <a:p>
            <a:r>
              <a:rPr lang="en-US" dirty="0"/>
              <a:t>Predatory Pricing Raises Tough Legal Policy Questions</a:t>
            </a:r>
          </a:p>
        </p:txBody>
      </p:sp>
      <p:sp>
        <p:nvSpPr>
          <p:cNvPr id="3" name="Content Placeholder 2">
            <a:extLst>
              <a:ext uri="{FF2B5EF4-FFF2-40B4-BE49-F238E27FC236}">
                <a16:creationId xmlns:a16="http://schemas.microsoft.com/office/drawing/2014/main" id="{29F5201B-C20D-4F7D-B8CC-11ED8AF472B9}"/>
              </a:ext>
            </a:extLst>
          </p:cNvPr>
          <p:cNvSpPr>
            <a:spLocks noGrp="1"/>
          </p:cNvSpPr>
          <p:nvPr>
            <p:ph idx="1"/>
          </p:nvPr>
        </p:nvSpPr>
        <p:spPr/>
        <p:txBody>
          <a:bodyPr>
            <a:normAutofit fontScale="92500" lnSpcReduction="10000"/>
          </a:bodyPr>
          <a:lstStyle/>
          <a:p>
            <a:r>
              <a:rPr lang="en-US" sz="2000" dirty="0">
                <a:solidFill>
                  <a:srgbClr val="C00000"/>
                </a:solidFill>
              </a:rPr>
              <a:t>In general --How should a dominant firm be permitted to respond to entry? </a:t>
            </a:r>
          </a:p>
          <a:p>
            <a:r>
              <a:rPr lang="en-US" sz="2000" dirty="0">
                <a:solidFill>
                  <a:srgbClr val="C00000"/>
                </a:solidFill>
              </a:rPr>
              <a:t>What is a “reasonable” response?  </a:t>
            </a:r>
            <a:br>
              <a:rPr lang="en-US" sz="2000" dirty="0">
                <a:solidFill>
                  <a:srgbClr val="C00000"/>
                </a:solidFill>
              </a:rPr>
            </a:br>
            <a:r>
              <a:rPr lang="en-US" sz="2000" dirty="0">
                <a:solidFill>
                  <a:srgbClr val="C00000"/>
                </a:solidFill>
              </a:rPr>
              <a:t>What is “price competition on the merits” versus “anticompetitive exclusion”  </a:t>
            </a:r>
          </a:p>
          <a:p>
            <a:r>
              <a:rPr lang="en-US" sz="2000" dirty="0"/>
              <a:t>Should it be permitted to lower prices? </a:t>
            </a:r>
          </a:p>
          <a:p>
            <a:pPr lvl="1"/>
            <a:r>
              <a:rPr lang="en-US" sz="1800" dirty="0"/>
              <a:t>At all?</a:t>
            </a:r>
          </a:p>
          <a:p>
            <a:pPr lvl="1"/>
            <a:r>
              <a:rPr lang="en-US" sz="1800" dirty="0"/>
              <a:t>If allowed to lower price, how low a price?  Below the rival’s cost? Below the defendant’s cost? What measure of cost?</a:t>
            </a:r>
          </a:p>
          <a:p>
            <a:pPr lvl="1"/>
            <a:r>
              <a:rPr lang="en-US" sz="1800" dirty="0"/>
              <a:t>Might it permitted to “meet” competition but not “beat” it?  If so, how define “meet” and “beat”?</a:t>
            </a:r>
          </a:p>
          <a:p>
            <a:r>
              <a:rPr lang="en-US" sz="2000" dirty="0">
                <a:solidFill>
                  <a:srgbClr val="C00000"/>
                </a:solidFill>
              </a:rPr>
              <a:t>Since price competition is the “central nervous system” of a market economy, how should courts balance concerns with “over-deterrence” of unilateral price cuts </a:t>
            </a:r>
            <a:r>
              <a:rPr lang="en-US" sz="2000" i="1" dirty="0">
                <a:solidFill>
                  <a:srgbClr val="C00000"/>
                </a:solidFill>
              </a:rPr>
              <a:t>(false positives) </a:t>
            </a:r>
            <a:r>
              <a:rPr lang="en-US" sz="2000" dirty="0">
                <a:solidFill>
                  <a:srgbClr val="C00000"/>
                </a:solidFill>
              </a:rPr>
              <a:t>with </a:t>
            </a:r>
            <a:br>
              <a:rPr lang="en-US" sz="2000" dirty="0">
                <a:solidFill>
                  <a:srgbClr val="C00000"/>
                </a:solidFill>
              </a:rPr>
            </a:br>
            <a:r>
              <a:rPr lang="en-US" sz="2000" dirty="0">
                <a:solidFill>
                  <a:srgbClr val="C00000"/>
                </a:solidFill>
              </a:rPr>
              <a:t>“under-deterrence” of anticompetitive predation </a:t>
            </a:r>
            <a:r>
              <a:rPr lang="en-US" sz="2000" i="1" dirty="0">
                <a:solidFill>
                  <a:srgbClr val="C00000"/>
                </a:solidFill>
              </a:rPr>
              <a:t>(false negatives)</a:t>
            </a:r>
            <a:r>
              <a:rPr lang="en-US" sz="2000" dirty="0">
                <a:solidFill>
                  <a:srgbClr val="C00000"/>
                </a:solidFill>
              </a:rPr>
              <a:t>? </a:t>
            </a:r>
          </a:p>
          <a:p>
            <a:r>
              <a:rPr lang="en-US" sz="2000" dirty="0"/>
              <a:t>Are courts and juries capable of administering the standard that strikes the appropriate balance? </a:t>
            </a:r>
          </a:p>
          <a:p>
            <a:pPr lvl="1"/>
            <a:r>
              <a:rPr lang="en-US" sz="1800" dirty="0"/>
              <a:t>E.g., a standard that permits only “reasonable” responses?  If so,  how to define “reasonable?”</a:t>
            </a:r>
          </a:p>
          <a:p>
            <a:pPr lvl="1"/>
            <a:r>
              <a:rPr lang="en-US" sz="1800" dirty="0"/>
              <a:t>E.g., a standard based on price responses (e.g., price vs cost – if so, costs of predator or victim)?</a:t>
            </a:r>
          </a:p>
          <a:p>
            <a:pPr lvl="1"/>
            <a:r>
              <a:rPr lang="en-US" sz="1800" dirty="0"/>
              <a:t>E.g., a standard based on long run consumer welfare?</a:t>
            </a:r>
            <a:endParaRPr lang="en-US" sz="2000" dirty="0"/>
          </a:p>
        </p:txBody>
      </p:sp>
      <p:sp>
        <p:nvSpPr>
          <p:cNvPr id="4" name="Slide Number Placeholder 3">
            <a:extLst>
              <a:ext uri="{FF2B5EF4-FFF2-40B4-BE49-F238E27FC236}">
                <a16:creationId xmlns:a16="http://schemas.microsoft.com/office/drawing/2014/main" id="{4BEA44F3-7E6A-42C5-A366-B4B7B596B2DC}"/>
              </a:ext>
            </a:extLst>
          </p:cNvPr>
          <p:cNvSpPr>
            <a:spLocks noGrp="1"/>
          </p:cNvSpPr>
          <p:nvPr>
            <p:ph type="sldNum" sz="quarter" idx="12"/>
          </p:nvPr>
        </p:nvSpPr>
        <p:spPr/>
        <p:txBody>
          <a:bodyPr/>
          <a:lstStyle/>
          <a:p>
            <a:fld id="{C62BE4E1-E33C-4146-86BB-F757879F36D6}" type="slidenum">
              <a:rPr lang="en-US" smtClean="0"/>
              <a:t>6</a:t>
            </a:fld>
            <a:endParaRPr lang="en-US"/>
          </a:p>
        </p:txBody>
      </p:sp>
    </p:spTree>
    <p:extLst>
      <p:ext uri="{BB962C8B-B14F-4D97-AF65-F5344CB8AC3E}">
        <p14:creationId xmlns:p14="http://schemas.microsoft.com/office/powerpoint/2010/main" val="37560816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latin typeface="Times New Roman" pitchFamily="18" charset="0"/>
                <a:cs typeface="Times New Roman" pitchFamily="18" charset="0"/>
              </a:rPr>
              <a:t>History and Current Legal Framework</a:t>
            </a:r>
          </a:p>
        </p:txBody>
      </p:sp>
      <p:sp>
        <p:nvSpPr>
          <p:cNvPr id="3" name="Content Placeholder 2"/>
          <p:cNvSpPr>
            <a:spLocks noGrp="1"/>
          </p:cNvSpPr>
          <p:nvPr>
            <p:ph sz="half" idx="1"/>
          </p:nvPr>
        </p:nvSpPr>
        <p:spPr>
          <a:xfrm>
            <a:off x="197963" y="1492562"/>
            <a:ext cx="5712643" cy="5046350"/>
          </a:xfrm>
          <a:ln w="38100">
            <a:solidFill>
              <a:schemeClr val="tx1"/>
            </a:solidFill>
          </a:ln>
        </p:spPr>
        <p:txBody>
          <a:bodyPr>
            <a:normAutofit fontScale="70000" lnSpcReduction="20000"/>
          </a:bodyPr>
          <a:lstStyle/>
          <a:p>
            <a:pPr marL="0" indent="0">
              <a:buNone/>
            </a:pPr>
            <a:endParaRPr lang="en-US" i="1" dirty="0">
              <a:latin typeface="Times New Roman" pitchFamily="18" charset="0"/>
              <a:cs typeface="Times New Roman" pitchFamily="18" charset="0"/>
            </a:endParaRPr>
          </a:p>
          <a:p>
            <a:r>
              <a:rPr lang="en-US" b="1" i="1" dirty="0">
                <a:latin typeface="Times New Roman" pitchFamily="18" charset="0"/>
                <a:cs typeface="Times New Roman" pitchFamily="18" charset="0"/>
              </a:rPr>
              <a:t>Utah Pie (1967)</a:t>
            </a:r>
          </a:p>
          <a:p>
            <a:pPr lvl="1"/>
            <a:r>
              <a:rPr lang="en-US" dirty="0">
                <a:latin typeface="Times New Roman" pitchFamily="18" charset="0"/>
                <a:cs typeface="Times New Roman" pitchFamily="18" charset="0"/>
              </a:rPr>
              <a:t>Continental Baking charged lower prices in Salt Lake City than in California </a:t>
            </a:r>
          </a:p>
          <a:p>
            <a:pPr lvl="1"/>
            <a:r>
              <a:rPr lang="en-US" dirty="0">
                <a:latin typeface="Times New Roman" pitchFamily="18" charset="0"/>
                <a:cs typeface="Times New Roman" pitchFamily="18" charset="0"/>
              </a:rPr>
              <a:t>Leading local Incumbent firm (</a:t>
            </a:r>
            <a:r>
              <a:rPr lang="en-US" i="1" dirty="0">
                <a:latin typeface="Times New Roman" pitchFamily="18" charset="0"/>
                <a:cs typeface="Times New Roman" pitchFamily="18" charset="0"/>
              </a:rPr>
              <a:t>Utah Pie</a:t>
            </a:r>
            <a:r>
              <a:rPr lang="en-US" dirty="0">
                <a:latin typeface="Times New Roman" pitchFamily="18" charset="0"/>
                <a:cs typeface="Times New Roman" pitchFamily="18" charset="0"/>
              </a:rPr>
              <a:t>) share fell (to less than 50%) </a:t>
            </a:r>
          </a:p>
          <a:p>
            <a:pPr lvl="1"/>
            <a:r>
              <a:rPr lang="en-US" dirty="0">
                <a:latin typeface="Times New Roman" pitchFamily="18" charset="0"/>
                <a:cs typeface="Times New Roman" pitchFamily="18" charset="0"/>
              </a:rPr>
              <a:t>Supreme Court: Such price discrimination is harmful</a:t>
            </a:r>
          </a:p>
          <a:p>
            <a:r>
              <a:rPr lang="en-US" b="1" dirty="0">
                <a:latin typeface="Times New Roman" pitchFamily="18" charset="0"/>
                <a:cs typeface="Times New Roman" pitchFamily="18" charset="0"/>
              </a:rPr>
              <a:t>Chicago critique of </a:t>
            </a:r>
            <a:r>
              <a:rPr lang="en-US" b="1" i="1" dirty="0">
                <a:latin typeface="Times New Roman" pitchFamily="18" charset="0"/>
                <a:cs typeface="Times New Roman" pitchFamily="18" charset="0"/>
              </a:rPr>
              <a:t>Utah Pie</a:t>
            </a:r>
          </a:p>
          <a:p>
            <a:pPr lvl="1"/>
            <a:r>
              <a:rPr lang="en-US" dirty="0">
                <a:latin typeface="Times New Roman" pitchFamily="18" charset="0"/>
                <a:cs typeface="Times New Roman" pitchFamily="18" charset="0"/>
              </a:rPr>
              <a:t>Court is attacking low prices, but </a:t>
            </a:r>
            <a:r>
              <a:rPr lang="en-US" dirty="0">
                <a:solidFill>
                  <a:srgbClr val="C00000"/>
                </a:solidFill>
                <a:latin typeface="Times New Roman" pitchFamily="18" charset="0"/>
                <a:cs typeface="Times New Roman" pitchFamily="18" charset="0"/>
              </a:rPr>
              <a:t>low prices are good</a:t>
            </a:r>
            <a:r>
              <a:rPr lang="en-US" dirty="0">
                <a:latin typeface="Times New Roman" pitchFamily="18" charset="0"/>
                <a:cs typeface="Times New Roman" pitchFamily="18" charset="0"/>
              </a:rPr>
              <a:t>!</a:t>
            </a:r>
          </a:p>
          <a:p>
            <a:pPr lvl="1"/>
            <a:r>
              <a:rPr lang="en-US" dirty="0">
                <a:latin typeface="Times New Roman" pitchFamily="18" charset="0"/>
                <a:cs typeface="Times New Roman" pitchFamily="18" charset="0"/>
              </a:rPr>
              <a:t>Case protected the dominant incumbent; But antitrust should </a:t>
            </a:r>
            <a:r>
              <a:rPr lang="en-US" dirty="0">
                <a:solidFill>
                  <a:srgbClr val="C00000"/>
                </a:solidFill>
                <a:latin typeface="Times New Roman" pitchFamily="18" charset="0"/>
                <a:cs typeface="Times New Roman" pitchFamily="18" charset="0"/>
              </a:rPr>
              <a:t>protect competition, not competitors</a:t>
            </a:r>
          </a:p>
          <a:p>
            <a:r>
              <a:rPr lang="en-US" b="1" dirty="0">
                <a:solidFill>
                  <a:srgbClr val="0070C0"/>
                </a:solidFill>
                <a:latin typeface="Times New Roman" pitchFamily="18" charset="0"/>
                <a:cs typeface="Times New Roman" pitchFamily="18" charset="0"/>
              </a:rPr>
              <a:t>More generally</a:t>
            </a:r>
          </a:p>
          <a:p>
            <a:pPr lvl="1"/>
            <a:r>
              <a:rPr lang="en-US" b="1" dirty="0">
                <a:solidFill>
                  <a:srgbClr val="0070C0"/>
                </a:solidFill>
                <a:latin typeface="Times New Roman" pitchFamily="18" charset="0"/>
                <a:cs typeface="Times New Roman" pitchFamily="18" charset="0"/>
              </a:rPr>
              <a:t>Predation normally is not an economically  rational strategy </a:t>
            </a:r>
          </a:p>
          <a:p>
            <a:pPr lvl="2"/>
            <a:r>
              <a:rPr lang="en-US" sz="2300" b="1" dirty="0">
                <a:solidFill>
                  <a:srgbClr val="0070C0"/>
                </a:solidFill>
                <a:latin typeface="Times New Roman" pitchFamily="18" charset="0"/>
                <a:cs typeface="Times New Roman" pitchFamily="18" charset="0"/>
              </a:rPr>
              <a:t>Predator’s recoupment of short-run losses is risky and unlikely</a:t>
            </a:r>
          </a:p>
          <a:p>
            <a:pPr lvl="2"/>
            <a:r>
              <a:rPr lang="en-US" sz="2300" b="1" dirty="0">
                <a:solidFill>
                  <a:srgbClr val="0070C0"/>
                </a:solidFill>
                <a:latin typeface="Times New Roman" pitchFamily="18" charset="0"/>
                <a:cs typeface="Times New Roman" pitchFamily="18" charset="0"/>
              </a:rPr>
              <a:t>Entrant may not exit. May enter if prices later rise</a:t>
            </a:r>
          </a:p>
          <a:p>
            <a:pPr lvl="2"/>
            <a:r>
              <a:rPr lang="en-US" sz="2300" b="1" dirty="0">
                <a:solidFill>
                  <a:srgbClr val="0070C0"/>
                </a:solidFill>
                <a:latin typeface="Times New Roman" pitchFamily="18" charset="0"/>
                <a:cs typeface="Times New Roman" pitchFamily="18" charset="0"/>
              </a:rPr>
              <a:t>Indeed, attempted predation rarely tried and seldom succeeds!</a:t>
            </a:r>
          </a:p>
          <a:p>
            <a:pPr marL="914400" lvl="2" indent="0">
              <a:buNone/>
            </a:pPr>
            <a:endParaRPr lang="en-US" b="1" dirty="0">
              <a:solidFill>
                <a:srgbClr val="C00000"/>
              </a:solidFill>
              <a:latin typeface="Times New Roman" pitchFamily="18" charset="0"/>
              <a:cs typeface="Times New Roman" pitchFamily="18" charset="0"/>
            </a:endParaRPr>
          </a:p>
          <a:p>
            <a:pPr lvl="1"/>
            <a:r>
              <a:rPr lang="en-US" b="1" u="sng" dirty="0">
                <a:solidFill>
                  <a:srgbClr val="0070C0"/>
                </a:solidFill>
                <a:latin typeface="Times New Roman" pitchFamily="18" charset="0"/>
                <a:cs typeface="Times New Roman" pitchFamily="18" charset="0"/>
              </a:rPr>
              <a:t>Bork</a:t>
            </a:r>
            <a:r>
              <a:rPr lang="en-US" b="1" dirty="0">
                <a:solidFill>
                  <a:srgbClr val="0070C0"/>
                </a:solidFill>
                <a:latin typeface="Times New Roman" pitchFamily="18" charset="0"/>
                <a:cs typeface="Times New Roman" pitchFamily="18" charset="0"/>
              </a:rPr>
              <a:t>: Low price responses should be per se legal</a:t>
            </a:r>
          </a:p>
        </p:txBody>
      </p:sp>
      <p:sp>
        <p:nvSpPr>
          <p:cNvPr id="5" name="Content Placeholder 4">
            <a:extLst>
              <a:ext uri="{FF2B5EF4-FFF2-40B4-BE49-F238E27FC236}">
                <a16:creationId xmlns:a16="http://schemas.microsoft.com/office/drawing/2014/main" id="{9E023726-236C-4241-90FF-6FEACB742330}"/>
              </a:ext>
            </a:extLst>
          </p:cNvPr>
          <p:cNvSpPr>
            <a:spLocks noGrp="1"/>
          </p:cNvSpPr>
          <p:nvPr>
            <p:ph sz="half" idx="2"/>
          </p:nvPr>
        </p:nvSpPr>
        <p:spPr>
          <a:xfrm>
            <a:off x="6379492" y="1739820"/>
            <a:ext cx="5181600" cy="4665662"/>
          </a:xfrm>
          <a:ln w="38100">
            <a:solidFill>
              <a:schemeClr val="tx1"/>
            </a:solidFill>
          </a:ln>
        </p:spPr>
        <p:txBody>
          <a:bodyPr>
            <a:normAutofit fontScale="70000" lnSpcReduction="20000"/>
          </a:bodyPr>
          <a:lstStyle/>
          <a:p>
            <a:pPr marL="0" indent="0" algn="ctr">
              <a:lnSpc>
                <a:spcPct val="110000"/>
              </a:lnSpc>
              <a:buNone/>
            </a:pPr>
            <a:r>
              <a:rPr lang="en-US" b="1" i="1" u="sng" dirty="0">
                <a:latin typeface="Times New Roman" pitchFamily="18" charset="0"/>
                <a:cs typeface="Times New Roman" pitchFamily="18" charset="0"/>
              </a:rPr>
              <a:t>Supreme Court response</a:t>
            </a:r>
            <a:br>
              <a:rPr lang="en-US" b="1" i="1" u="sng" dirty="0">
                <a:latin typeface="Times New Roman" pitchFamily="18" charset="0"/>
                <a:cs typeface="Times New Roman" pitchFamily="18" charset="0"/>
              </a:rPr>
            </a:br>
            <a:r>
              <a:rPr lang="en-US" sz="2400" b="1" i="1" dirty="0">
                <a:solidFill>
                  <a:srgbClr val="C00000"/>
                </a:solidFill>
                <a:latin typeface="Times New Roman" pitchFamily="18" charset="0"/>
                <a:cs typeface="Times New Roman" pitchFamily="18" charset="0"/>
              </a:rPr>
              <a:t>Matsushita</a:t>
            </a:r>
            <a:r>
              <a:rPr lang="en-US" sz="2400" b="1" dirty="0">
                <a:solidFill>
                  <a:srgbClr val="C00000"/>
                </a:solidFill>
                <a:latin typeface="Times New Roman" pitchFamily="18" charset="0"/>
                <a:cs typeface="Times New Roman" pitchFamily="18" charset="0"/>
              </a:rPr>
              <a:t> (1986) &amp; </a:t>
            </a:r>
            <a:r>
              <a:rPr lang="en-US" sz="2400" b="1" i="1" dirty="0">
                <a:solidFill>
                  <a:srgbClr val="C00000"/>
                </a:solidFill>
                <a:latin typeface="Times New Roman" pitchFamily="18" charset="0"/>
                <a:cs typeface="Times New Roman" pitchFamily="18" charset="0"/>
              </a:rPr>
              <a:t>Brooke Group </a:t>
            </a:r>
            <a:r>
              <a:rPr lang="en-US" sz="2400" b="1" dirty="0">
                <a:solidFill>
                  <a:srgbClr val="C00000"/>
                </a:solidFill>
                <a:latin typeface="Times New Roman" pitchFamily="18" charset="0"/>
                <a:cs typeface="Times New Roman" pitchFamily="18" charset="0"/>
              </a:rPr>
              <a:t>(1993)</a:t>
            </a:r>
            <a:br>
              <a:rPr lang="en-US" sz="2400" dirty="0">
                <a:latin typeface="Times New Roman" pitchFamily="18" charset="0"/>
                <a:cs typeface="Times New Roman" pitchFamily="18" charset="0"/>
              </a:rPr>
            </a:br>
            <a:endParaRPr lang="en-US" sz="2400" dirty="0">
              <a:latin typeface="Times New Roman" pitchFamily="18" charset="0"/>
              <a:cs typeface="Times New Roman" pitchFamily="18" charset="0"/>
            </a:endParaRPr>
          </a:p>
          <a:p>
            <a:r>
              <a:rPr lang="en-US" dirty="0">
                <a:latin typeface="Times New Roman" pitchFamily="18" charset="0"/>
                <a:cs typeface="Times New Roman" pitchFamily="18" charset="0"/>
              </a:rPr>
              <a:t> Court’s overarching policy concerns</a:t>
            </a:r>
          </a:p>
          <a:p>
            <a:pPr lvl="1"/>
            <a:r>
              <a:rPr lang="en-US" dirty="0">
                <a:latin typeface="Times New Roman" pitchFamily="18" charset="0"/>
                <a:cs typeface="Times New Roman" pitchFamily="18" charset="0"/>
              </a:rPr>
              <a:t>Fear of over-deterrence of beneficial price competition</a:t>
            </a:r>
          </a:p>
          <a:p>
            <a:pPr lvl="1"/>
            <a:r>
              <a:rPr lang="en-US" dirty="0">
                <a:latin typeface="Times New Roman" pitchFamily="18" charset="0"/>
                <a:cs typeface="Times New Roman" pitchFamily="18" charset="0"/>
              </a:rPr>
              <a:t>Accepts idea that predation is seldom attempted and rarely succeeds</a:t>
            </a:r>
          </a:p>
          <a:p>
            <a:pPr lvl="1"/>
            <a:r>
              <a:rPr lang="en-US" dirty="0">
                <a:latin typeface="Times New Roman" pitchFamily="18" charset="0"/>
                <a:cs typeface="Times New Roman" pitchFamily="18" charset="0"/>
              </a:rPr>
              <a:t>Fears lack of administrability of a price standard by court</a:t>
            </a:r>
          </a:p>
          <a:p>
            <a:r>
              <a:rPr lang="en-US" dirty="0">
                <a:latin typeface="Times New Roman" pitchFamily="18" charset="0"/>
                <a:cs typeface="Times New Roman" pitchFamily="18" charset="0"/>
              </a:rPr>
              <a:t>Two-part liability test (</a:t>
            </a:r>
            <a:r>
              <a:rPr lang="en-US" i="1" dirty="0">
                <a:latin typeface="Times New Roman" pitchFamily="18" charset="0"/>
                <a:cs typeface="Times New Roman" pitchFamily="18" charset="0"/>
              </a:rPr>
              <a:t>Brooke Group</a:t>
            </a:r>
            <a:r>
              <a:rPr lang="en-US" dirty="0">
                <a:latin typeface="Times New Roman" pitchFamily="18" charset="0"/>
                <a:cs typeface="Times New Roman" pitchFamily="18" charset="0"/>
              </a:rPr>
              <a:t>)</a:t>
            </a:r>
          </a:p>
          <a:p>
            <a:pPr lvl="1"/>
            <a:r>
              <a:rPr lang="en-US" dirty="0">
                <a:latin typeface="Times New Roman" pitchFamily="18" charset="0"/>
                <a:cs typeface="Times New Roman" pitchFamily="18" charset="0"/>
              </a:rPr>
              <a:t>Price must be below some measure of costs </a:t>
            </a:r>
          </a:p>
          <a:p>
            <a:pPr lvl="1"/>
            <a:r>
              <a:rPr lang="en-US" dirty="0">
                <a:latin typeface="Times New Roman" pitchFamily="18" charset="0"/>
                <a:cs typeface="Times New Roman" pitchFamily="18" charset="0"/>
              </a:rPr>
              <a:t>Defendant must have a reasonable probability of recouping losses with higher supra-competitive prices </a:t>
            </a:r>
          </a:p>
          <a:p>
            <a:r>
              <a:rPr lang="en-US" dirty="0">
                <a:solidFill>
                  <a:srgbClr val="C00000"/>
                </a:solidFill>
                <a:latin typeface="Times New Roman" pitchFamily="18" charset="0"/>
                <a:cs typeface="Times New Roman" pitchFamily="18" charset="0"/>
              </a:rPr>
              <a:t>A very tough test! </a:t>
            </a:r>
          </a:p>
          <a:p>
            <a:pPr lvl="1"/>
            <a:r>
              <a:rPr lang="en-US" dirty="0">
                <a:solidFill>
                  <a:srgbClr val="C00000"/>
                </a:solidFill>
                <a:latin typeface="Times New Roman" pitchFamily="18" charset="0"/>
                <a:cs typeface="Times New Roman" pitchFamily="18" charset="0"/>
              </a:rPr>
              <a:t>No plaintiff victories at trial since! </a:t>
            </a:r>
          </a:p>
          <a:p>
            <a:pPr lvl="1"/>
            <a:r>
              <a:rPr lang="en-US" i="1" dirty="0">
                <a:solidFill>
                  <a:srgbClr val="C00000"/>
                </a:solidFill>
                <a:latin typeface="Times New Roman" pitchFamily="18" charset="0"/>
                <a:cs typeface="Times New Roman" pitchFamily="18" charset="0"/>
              </a:rPr>
              <a:t>Two survivals of summary judgment</a:t>
            </a:r>
            <a:endParaRPr lang="en-US" dirty="0">
              <a:solidFill>
                <a:srgbClr val="C00000"/>
              </a:solidFill>
              <a:latin typeface="Times New Roman" pitchFamily="18" charset="0"/>
              <a:cs typeface="Times New Roman" pitchFamily="18" charset="0"/>
            </a:endParaRPr>
          </a:p>
          <a:p>
            <a:pPr marL="0" indent="0">
              <a:buNone/>
            </a:pPr>
            <a:endParaRPr lang="en-US" dirty="0"/>
          </a:p>
        </p:txBody>
      </p:sp>
      <p:sp>
        <p:nvSpPr>
          <p:cNvPr id="4" name="Slide Number Placeholder 3"/>
          <p:cNvSpPr>
            <a:spLocks noGrp="1"/>
          </p:cNvSpPr>
          <p:nvPr>
            <p:ph type="sldNum" sz="quarter" idx="12"/>
          </p:nvPr>
        </p:nvSpPr>
        <p:spPr/>
        <p:txBody>
          <a:bodyPr/>
          <a:lstStyle/>
          <a:p>
            <a:pPr>
              <a:defRPr/>
            </a:pPr>
            <a:fld id="{991FA2BD-1723-4EED-AE72-94F6707D9963}" type="slidenum">
              <a:rPr lang="en-US" smtClean="0">
                <a:solidFill>
                  <a:srgbClr val="000000"/>
                </a:solidFill>
              </a:rPr>
              <a:pPr>
                <a:defRPr/>
              </a:pPr>
              <a:t>7</a:t>
            </a:fld>
            <a:endParaRPr lang="en-US" dirty="0">
              <a:solidFill>
                <a:srgbClr val="000000"/>
              </a:solidFill>
            </a:endParaRPr>
          </a:p>
        </p:txBody>
      </p:sp>
    </p:spTree>
    <p:extLst>
      <p:ext uri="{BB962C8B-B14F-4D97-AF65-F5344CB8AC3E}">
        <p14:creationId xmlns:p14="http://schemas.microsoft.com/office/powerpoint/2010/main" val="42919132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2B14A7-08DA-43C8-AF68-10FBA565B31B}"/>
              </a:ext>
            </a:extLst>
          </p:cNvPr>
          <p:cNvSpPr>
            <a:spLocks noGrp="1"/>
          </p:cNvSpPr>
          <p:nvPr>
            <p:ph type="title"/>
          </p:nvPr>
        </p:nvSpPr>
        <p:spPr/>
        <p:txBody>
          <a:bodyPr>
            <a:normAutofit/>
          </a:bodyPr>
          <a:lstStyle/>
          <a:p>
            <a:pPr algn="ctr"/>
            <a:r>
              <a:rPr lang="en-US" i="1" dirty="0">
                <a:latin typeface="Times New Roman" panose="02020603050405020304" pitchFamily="18" charset="0"/>
                <a:cs typeface="Times New Roman" panose="02020603050405020304" pitchFamily="18" charset="0"/>
              </a:rPr>
              <a:t>Brooke Group </a:t>
            </a:r>
            <a:r>
              <a:rPr lang="en-US" dirty="0">
                <a:latin typeface="Times New Roman" panose="02020603050405020304" pitchFamily="18" charset="0"/>
                <a:cs typeface="Times New Roman" panose="02020603050405020304" pitchFamily="18" charset="0"/>
              </a:rPr>
              <a:t>(1993)</a:t>
            </a:r>
          </a:p>
        </p:txBody>
      </p:sp>
      <p:sp>
        <p:nvSpPr>
          <p:cNvPr id="3" name="Text Placeholder 2">
            <a:extLst>
              <a:ext uri="{FF2B5EF4-FFF2-40B4-BE49-F238E27FC236}">
                <a16:creationId xmlns:a16="http://schemas.microsoft.com/office/drawing/2014/main" id="{17310603-ED19-4140-8F36-99E9B6A9E1F3}"/>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DDBCB833-F15A-4379-9AAC-1059E6B8E190}"/>
              </a:ext>
            </a:extLst>
          </p:cNvPr>
          <p:cNvSpPr>
            <a:spLocks noGrp="1"/>
          </p:cNvSpPr>
          <p:nvPr>
            <p:ph type="sldNum" sz="quarter" idx="12"/>
          </p:nvPr>
        </p:nvSpPr>
        <p:spPr/>
        <p:txBody>
          <a:bodyPr/>
          <a:lstStyle/>
          <a:p>
            <a:fld id="{C62BE4E1-E33C-4146-86BB-F757879F36D6}" type="slidenum">
              <a:rPr lang="en-US" smtClean="0"/>
              <a:t>8</a:t>
            </a:fld>
            <a:endParaRPr lang="en-US"/>
          </a:p>
        </p:txBody>
      </p:sp>
    </p:spTree>
    <p:extLst>
      <p:ext uri="{BB962C8B-B14F-4D97-AF65-F5344CB8AC3E}">
        <p14:creationId xmlns:p14="http://schemas.microsoft.com/office/powerpoint/2010/main" val="357377215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a:xfrm>
            <a:off x="1138687" y="688460"/>
            <a:ext cx="7772400" cy="746125"/>
          </a:xfrm>
        </p:spPr>
        <p:txBody>
          <a:bodyPr>
            <a:normAutofit/>
          </a:bodyPr>
          <a:lstStyle/>
          <a:p>
            <a:r>
              <a:rPr lang="en-US" i="1" dirty="0">
                <a:latin typeface="Times New Roman" panose="02020603050405020304" pitchFamily="18" charset="0"/>
                <a:cs typeface="Times New Roman" panose="02020603050405020304" pitchFamily="18" charset="0"/>
              </a:rPr>
              <a:t>Brooke Group </a:t>
            </a:r>
            <a:r>
              <a:rPr lang="en-US" dirty="0">
                <a:latin typeface="Times New Roman" panose="02020603050405020304" pitchFamily="18" charset="0"/>
                <a:cs typeface="Times New Roman" panose="02020603050405020304" pitchFamily="18" charset="0"/>
              </a:rPr>
              <a:t>(1983) Basic Facts </a:t>
            </a:r>
            <a:r>
              <a:rPr lang="en-US" sz="2000" dirty="0">
                <a:solidFill>
                  <a:srgbClr val="00B0F0"/>
                </a:solidFill>
                <a:latin typeface="Times New Roman" panose="02020603050405020304" pitchFamily="18" charset="0"/>
                <a:cs typeface="Times New Roman" panose="02020603050405020304" pitchFamily="18" charset="0"/>
              </a:rPr>
              <a:t>(p. 581)</a:t>
            </a:r>
            <a:endParaRPr lang="en-US" sz="3600" dirty="0">
              <a:solidFill>
                <a:srgbClr val="00B0F0"/>
              </a:solidFill>
              <a:latin typeface="Times New Roman" panose="02020603050405020304" pitchFamily="18" charset="0"/>
              <a:cs typeface="Times New Roman" panose="02020603050405020304" pitchFamily="18" charset="0"/>
            </a:endParaRPr>
          </a:p>
        </p:txBody>
      </p:sp>
      <p:sp>
        <p:nvSpPr>
          <p:cNvPr id="7" name="Content Placeholder 6"/>
          <p:cNvSpPr>
            <a:spLocks noGrp="1"/>
          </p:cNvSpPr>
          <p:nvPr>
            <p:ph idx="1"/>
          </p:nvPr>
        </p:nvSpPr>
        <p:spPr>
          <a:xfrm>
            <a:off x="1025565" y="1529041"/>
            <a:ext cx="9331605" cy="4827309"/>
          </a:xfrm>
        </p:spPr>
        <p:txBody>
          <a:bodyPr>
            <a:normAutofit fontScale="85000" lnSpcReduction="20000"/>
          </a:bodyPr>
          <a:lstStyle/>
          <a:p>
            <a:r>
              <a:rPr lang="en-US" sz="2400" dirty="0">
                <a:latin typeface="Times New Roman" panose="02020603050405020304" pitchFamily="18" charset="0"/>
                <a:cs typeface="Times New Roman" panose="02020603050405020304" pitchFamily="18" charset="0"/>
              </a:rPr>
              <a:t>Suit by generic cigarette seller against rival manufacturer</a:t>
            </a:r>
          </a:p>
          <a:p>
            <a:pPr lvl="1"/>
            <a:r>
              <a:rPr lang="en-US" sz="2000" dirty="0">
                <a:latin typeface="Times New Roman" panose="02020603050405020304" pitchFamily="18" charset="0"/>
                <a:cs typeface="Times New Roman" panose="02020603050405020304" pitchFamily="18" charset="0"/>
              </a:rPr>
              <a:t>Liggett (Brooke Group) was generic cigarette pioneer</a:t>
            </a:r>
          </a:p>
          <a:p>
            <a:pPr lvl="2"/>
            <a:r>
              <a:rPr lang="en-US" sz="1800" dirty="0">
                <a:latin typeface="Times New Roman" panose="02020603050405020304" pitchFamily="18" charset="0"/>
                <a:cs typeface="Times New Roman" panose="02020603050405020304" pitchFamily="18" charset="0"/>
              </a:rPr>
              <a:t>97% of sales of generics; 4% of total cigarette sales (up from 1%)</a:t>
            </a:r>
          </a:p>
          <a:p>
            <a:pPr lvl="1"/>
            <a:r>
              <a:rPr lang="en-US" sz="2200" dirty="0">
                <a:latin typeface="Times New Roman" panose="02020603050405020304" pitchFamily="18" charset="0"/>
                <a:cs typeface="Times New Roman" panose="02020603050405020304" pitchFamily="18" charset="0"/>
              </a:rPr>
              <a:t>Generics lower priced than branded</a:t>
            </a:r>
          </a:p>
          <a:p>
            <a:pPr lvl="1"/>
            <a:r>
              <a:rPr lang="en-US" sz="2200" dirty="0">
                <a:latin typeface="Times New Roman" panose="02020603050405020304" pitchFamily="18" charset="0"/>
                <a:cs typeface="Times New Roman" panose="02020603050405020304" pitchFamily="18" charset="0"/>
              </a:rPr>
              <a:t>Also – Generic competition caused branded cigarette prices to fall!</a:t>
            </a:r>
          </a:p>
          <a:p>
            <a:r>
              <a:rPr lang="en-US" sz="2400" dirty="0">
                <a:latin typeface="Times New Roman" panose="02020603050405020304" pitchFamily="18" charset="0"/>
                <a:cs typeface="Times New Roman" panose="02020603050405020304" pitchFamily="18" charset="0"/>
              </a:rPr>
              <a:t>Industry Structure: </a:t>
            </a:r>
          </a:p>
          <a:p>
            <a:pPr lvl="1"/>
            <a:r>
              <a:rPr lang="en-US" sz="2200" i="1" dirty="0">
                <a:solidFill>
                  <a:srgbClr val="C00000"/>
                </a:solidFill>
                <a:latin typeface="Times New Roman" panose="02020603050405020304" pitchFamily="18" charset="0"/>
                <a:cs typeface="Times New Roman" panose="02020603050405020304" pitchFamily="18" charset="0"/>
              </a:rPr>
              <a:t>Oligopoly, not dominant firm</a:t>
            </a:r>
          </a:p>
          <a:p>
            <a:pPr lvl="1"/>
            <a:r>
              <a:rPr lang="en-US" sz="2200" dirty="0">
                <a:latin typeface="Times New Roman" panose="02020603050405020304" pitchFamily="18" charset="0"/>
                <a:cs typeface="Times New Roman" panose="02020603050405020304" pitchFamily="18" charset="0"/>
              </a:rPr>
              <a:t>Declining demand; excess capacity </a:t>
            </a:r>
          </a:p>
          <a:p>
            <a:pPr lvl="1"/>
            <a:r>
              <a:rPr lang="en-US" sz="2200" dirty="0">
                <a:latin typeface="Times New Roman" panose="02020603050405020304" pitchFamily="18" charset="0"/>
                <a:cs typeface="Times New Roman" panose="02020603050405020304" pitchFamily="18" charset="0"/>
              </a:rPr>
              <a:t>Aggressive non-price competition</a:t>
            </a:r>
            <a:endParaRPr lang="en-US" sz="2600" dirty="0">
              <a:latin typeface="Times New Roman" panose="02020603050405020304" pitchFamily="18" charset="0"/>
              <a:cs typeface="Times New Roman" panose="02020603050405020304" pitchFamily="18" charset="0"/>
            </a:endParaRPr>
          </a:p>
          <a:p>
            <a:r>
              <a:rPr lang="en-US" sz="2400" dirty="0">
                <a:latin typeface="Times New Roman" panose="02020603050405020304" pitchFamily="18" charset="0"/>
                <a:cs typeface="Times New Roman" panose="02020603050405020304" pitchFamily="18" charset="0"/>
              </a:rPr>
              <a:t>Allegations</a:t>
            </a:r>
          </a:p>
          <a:p>
            <a:pPr lvl="1"/>
            <a:r>
              <a:rPr lang="en-US" sz="2000" dirty="0">
                <a:latin typeface="Times New Roman" panose="02020603050405020304" pitchFamily="18" charset="0"/>
                <a:cs typeface="Times New Roman" panose="02020603050405020304" pitchFamily="18" charset="0"/>
              </a:rPr>
              <a:t>In response to Liggett, defendant Brown &amp; Williamson introduced its own generic, and offered “discriminatory volume rebates” to wholesalers</a:t>
            </a:r>
          </a:p>
          <a:p>
            <a:pPr lvl="1"/>
            <a:r>
              <a:rPr lang="en-US" sz="2000" dirty="0" err="1">
                <a:latin typeface="Times New Roman" panose="02020603050405020304" pitchFamily="18" charset="0"/>
                <a:cs typeface="Times New Roman" panose="02020603050405020304" pitchFamily="18" charset="0"/>
              </a:rPr>
              <a:t>B&amp;W</a:t>
            </a:r>
            <a:r>
              <a:rPr lang="en-US" sz="2000" dirty="0">
                <a:latin typeface="Times New Roman" panose="02020603050405020304" pitchFamily="18" charset="0"/>
                <a:cs typeface="Times New Roman" panose="02020603050405020304" pitchFamily="18" charset="0"/>
              </a:rPr>
              <a:t> Prices </a:t>
            </a:r>
            <a:r>
              <a:rPr lang="en-US" sz="2000" b="1" i="1" dirty="0">
                <a:latin typeface="Times New Roman" panose="02020603050405020304" pitchFamily="18" charset="0"/>
                <a:cs typeface="Times New Roman" panose="02020603050405020304" pitchFamily="18" charset="0"/>
              </a:rPr>
              <a:t>conceded </a:t>
            </a:r>
            <a:r>
              <a:rPr lang="en-US" sz="2000" dirty="0">
                <a:latin typeface="Times New Roman" panose="02020603050405020304" pitchFamily="18" charset="0"/>
                <a:cs typeface="Times New Roman" panose="02020603050405020304" pitchFamily="18" charset="0"/>
              </a:rPr>
              <a:t>to be below “average variable cost”</a:t>
            </a:r>
          </a:p>
          <a:p>
            <a:pPr lvl="1"/>
            <a:r>
              <a:rPr lang="en-US" sz="2000" dirty="0">
                <a:solidFill>
                  <a:srgbClr val="C00000"/>
                </a:solidFill>
                <a:latin typeface="Times New Roman" panose="02020603050405020304" pitchFamily="18" charset="0"/>
                <a:cs typeface="Times New Roman" panose="02020603050405020304" pitchFamily="18" charset="0"/>
              </a:rPr>
              <a:t>Alleged Goal: Send a threat message to Brooke Group</a:t>
            </a:r>
          </a:p>
          <a:p>
            <a:pPr lvl="2"/>
            <a:r>
              <a:rPr lang="en-US" sz="2100" i="1" dirty="0">
                <a:solidFill>
                  <a:srgbClr val="C00000"/>
                </a:solidFill>
                <a:latin typeface="Times New Roman" panose="02020603050405020304" pitchFamily="18" charset="0"/>
                <a:cs typeface="Times New Roman" panose="02020603050405020304" pitchFamily="18" charset="0"/>
              </a:rPr>
              <a:t>Raise price of generics; reduce price discounting on branded product; or else….	</a:t>
            </a:r>
          </a:p>
          <a:p>
            <a:pPr lvl="2"/>
            <a:r>
              <a:rPr lang="en-US" sz="2100" i="1" dirty="0">
                <a:solidFill>
                  <a:srgbClr val="C00000"/>
                </a:solidFill>
                <a:latin typeface="Times New Roman" panose="02020603050405020304" pitchFamily="18" charset="0"/>
                <a:cs typeface="Times New Roman" panose="02020603050405020304" pitchFamily="18" charset="0"/>
              </a:rPr>
              <a:t>“Discipline” the maverick; restore oligopoly pricing (“involuntary cartel”)</a:t>
            </a:r>
          </a:p>
          <a:p>
            <a:pPr lvl="1"/>
            <a:r>
              <a:rPr lang="en-US" sz="2200" dirty="0">
                <a:latin typeface="Times New Roman" panose="02020603050405020304" pitchFamily="18" charset="0"/>
                <a:cs typeface="Times New Roman" panose="02020603050405020304" pitchFamily="18" charset="0"/>
              </a:rPr>
              <a:t>Threats </a:t>
            </a:r>
            <a:r>
              <a:rPr lang="en-US" sz="2000" dirty="0">
                <a:latin typeface="Times New Roman" panose="02020603050405020304" pitchFamily="18" charset="0"/>
                <a:cs typeface="Times New Roman" panose="02020603050405020304" pitchFamily="18" charset="0"/>
              </a:rPr>
              <a:t>worked! Prices increased.</a:t>
            </a:r>
          </a:p>
          <a:p>
            <a:pPr lvl="1"/>
            <a:r>
              <a:rPr lang="en-US" sz="2000" dirty="0">
                <a:latin typeface="Times New Roman" panose="02020603050405020304" pitchFamily="18" charset="0"/>
                <a:cs typeface="Times New Roman" panose="02020603050405020304" pitchFamily="18" charset="0"/>
              </a:rPr>
              <a:t>Note: That </a:t>
            </a:r>
            <a:r>
              <a:rPr lang="en-US" sz="2000" dirty="0" err="1">
                <a:latin typeface="Times New Roman" panose="02020603050405020304" pitchFamily="18" charset="0"/>
                <a:cs typeface="Times New Roman" panose="02020603050405020304" pitchFamily="18" charset="0"/>
              </a:rPr>
              <a:t>B&amp;W</a:t>
            </a:r>
            <a:r>
              <a:rPr lang="en-US" sz="2000" dirty="0">
                <a:latin typeface="Times New Roman" panose="02020603050405020304" pitchFamily="18" charset="0"/>
                <a:cs typeface="Times New Roman" panose="02020603050405020304" pitchFamily="18" charset="0"/>
              </a:rPr>
              <a:t> was not the leading firm; leading firm was Reynolds</a:t>
            </a:r>
          </a:p>
        </p:txBody>
      </p:sp>
      <p:sp>
        <p:nvSpPr>
          <p:cNvPr id="5" name="Slide Number Placeholder 4"/>
          <p:cNvSpPr>
            <a:spLocks noGrp="1"/>
          </p:cNvSpPr>
          <p:nvPr>
            <p:ph type="sldNum" sz="quarter" idx="12"/>
          </p:nvPr>
        </p:nvSpPr>
        <p:spPr/>
        <p:txBody>
          <a:bodyPr/>
          <a:lstStyle/>
          <a:p>
            <a:pPr>
              <a:defRPr/>
            </a:pPr>
            <a:fld id="{3AE5D280-38D0-41D8-B4A9-68CF7DDC1DC9}" type="slidenum">
              <a:rPr lang="en-US" smtClean="0"/>
              <a:pPr>
                <a:defRPr/>
              </a:pPr>
              <a:t>9</a:t>
            </a:fld>
            <a:endParaRPr lang="en-US"/>
          </a:p>
        </p:txBody>
      </p:sp>
    </p:spTree>
    <p:extLst>
      <p:ext uri="{BB962C8B-B14F-4D97-AF65-F5344CB8AC3E}">
        <p14:creationId xmlns:p14="http://schemas.microsoft.com/office/powerpoint/2010/main" val="37499696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Times New Roma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9255</TotalTime>
  <Words>7526</Words>
  <Application>Microsoft Office PowerPoint</Application>
  <PresentationFormat>Widescreen</PresentationFormat>
  <Paragraphs>550</Paragraphs>
  <Slides>44</Slides>
  <Notes>3</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44</vt:i4>
      </vt:variant>
    </vt:vector>
  </HeadingPairs>
  <TitlesOfParts>
    <vt:vector size="51" baseType="lpstr">
      <vt:lpstr>Arial</vt:lpstr>
      <vt:lpstr>Calibri</vt:lpstr>
      <vt:lpstr>Symbol</vt:lpstr>
      <vt:lpstr>Times New Roman</vt:lpstr>
      <vt:lpstr>Wingdings</vt:lpstr>
      <vt:lpstr>Office Theme</vt:lpstr>
      <vt:lpstr>Worksheet</vt:lpstr>
      <vt:lpstr>Topic 19    Predatory Pricing &amp; Discussion of Possible Section 2 Reform (if time)  Professor Steven Salop Antitrust Econ &amp; Law Fall 2021 </vt:lpstr>
      <vt:lpstr>We have briefly discussed the 2-paradigms and how they suggest different approaches to exclusionary conduct.  Today, we discuss predatory pricing as “conduct,” and  how it relates to it being a “paradigm” for evaluating exclusionary conduct more generally</vt:lpstr>
      <vt:lpstr>Overview of Predatory Pricing: Conduct. Anticompetitive Theory, Policy &amp; Law</vt:lpstr>
      <vt:lpstr>Predatory Pricing: Basics </vt:lpstr>
      <vt:lpstr>Strategic and Predatory Pricing Cases &amp; Hypotheticals</vt:lpstr>
      <vt:lpstr>Predatory Pricing Raises Tough Legal Policy Questions</vt:lpstr>
      <vt:lpstr>History and Current Legal Framework</vt:lpstr>
      <vt:lpstr>Brooke Group (1993)</vt:lpstr>
      <vt:lpstr>Brooke Group (1983) Basic Facts (p. 581)</vt:lpstr>
      <vt:lpstr>Supreme Court’s Economic Analysis of Predatory Pricing</vt:lpstr>
      <vt:lpstr>Brooke Group Prong #1: Why Below-Cost Pricing Standard  (pp. 583-84)</vt:lpstr>
      <vt:lpstr>Brooke Group Prong # 2: Why Likely Recoupment Standard</vt:lpstr>
      <vt:lpstr>Recoupment Has 2 Elements</vt:lpstr>
      <vt:lpstr>Decision Theory Justifications for the High Evidentiary Bar  (pp. 585(bottom); 586(top))</vt:lpstr>
      <vt:lpstr>Other Issues in Brooke Group Opinion</vt:lpstr>
      <vt:lpstr>Point/Counterpoint: Dancing the “Anticompetitive Minuet”</vt:lpstr>
      <vt:lpstr>Post-Brooke Group Predatory Pricing Developments</vt:lpstr>
      <vt:lpstr>Other Exculpatory Evidence and Conditions</vt:lpstr>
      <vt:lpstr>And One Inculpatory Idea: Reputation Predation </vt:lpstr>
      <vt:lpstr>Pushing Back: How Under-Deterrence Concerns Might Be Addressed?</vt:lpstr>
      <vt:lpstr>Predatory Pricing: From Case Narrative to Paradigm</vt:lpstr>
      <vt:lpstr>Moving From Case Narrative to Paradigm</vt:lpstr>
      <vt:lpstr>Applying the Predatory Pricing Paradigm to Legal Standards </vt:lpstr>
      <vt:lpstr>Alternative Section 2 Standards: Adding in Brooke Group</vt:lpstr>
      <vt:lpstr>Critiquing the Profit-Sacrifice Test</vt:lpstr>
      <vt:lpstr>The Profit Sacrifice Standard as an Intent Test</vt:lpstr>
      <vt:lpstr>The Flawed “Equally Efficient Competitor” Test</vt:lpstr>
      <vt:lpstr>Moderate Entrant Variable Cost Disadvantage Constrains the Potential Price Increase: “Limit Pricing” </vt:lpstr>
      <vt:lpstr>My Own Views On Potential Reforms  -- and the Separate Views of House Judiciary Committee --     (If Time)</vt:lpstr>
      <vt:lpstr>Recall Decision Theory Approach to Legal Standards</vt:lpstr>
      <vt:lpstr>Error Rates and Increased Burdens of Proof</vt:lpstr>
      <vt:lpstr>Asymmetric Stakes Lead to Skewed Anticompetitive Outcomes in Private Litigation Involving Exclusionary Conduct </vt:lpstr>
      <vt:lpstr>The Monopolist’s Greater Litigation Effort Incentive:  Asymmetric Post-Entry Profits </vt:lpstr>
      <vt:lpstr>Proposal: Mandate More Plaintiff-Friendly Monopolization Standards</vt:lpstr>
      <vt:lpstr>Mutual Incentives for Anticompetitive Settlements</vt:lpstr>
      <vt:lpstr>The Monopolist’s Greater Litigation Effort Incentive:  Asymmetric Post-Entry Profits </vt:lpstr>
      <vt:lpstr>Guiding Principles for an Updated and Revitalized Rule of Reason for Exclusionary Conduct</vt:lpstr>
      <vt:lpstr>Proposed Structure of the Inquiry and Allocation of Burdens*</vt:lpstr>
      <vt:lpstr>Guiding Principles for Adopting Procompetitive Presumptions for Exclusionary Conduct by Firms with Substantial Market Power</vt:lpstr>
      <vt:lpstr>Some Proposals Mentioned in House Judiciary Report -1: To Keep in Mind as We Examine Each Topic</vt:lpstr>
      <vt:lpstr>Some Proposals Mentioned in House Judiciary Report -2: To Keep in Mind as We Examine Each Topic </vt:lpstr>
      <vt:lpstr>Should the US Adopt an Abuse of Dominance Statute? </vt:lpstr>
      <vt:lpstr>Regulation vs Monopoly</vt:lpstr>
      <vt:lpstr>Regulation vs Laissez Faire: The Hayek Irony</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Predatory Pricing</dc:title>
  <dc:creator>Steve Salop</dc:creator>
  <cp:lastModifiedBy>Steve Salop</cp:lastModifiedBy>
  <cp:revision>222</cp:revision>
  <cp:lastPrinted>2019-11-12T16:29:10Z</cp:lastPrinted>
  <dcterms:created xsi:type="dcterms:W3CDTF">2019-11-12T13:04:54Z</dcterms:created>
  <dcterms:modified xsi:type="dcterms:W3CDTF">2023-04-30T22:36:56Z</dcterms:modified>
</cp:coreProperties>
</file>